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1"/>
  </p:notesMasterIdLst>
  <p:sldIdLst>
    <p:sldId id="256" r:id="rId2"/>
    <p:sldId id="258" r:id="rId3"/>
    <p:sldId id="306" r:id="rId4"/>
    <p:sldId id="273" r:id="rId5"/>
    <p:sldId id="318" r:id="rId6"/>
    <p:sldId id="317" r:id="rId7"/>
    <p:sldId id="319" r:id="rId8"/>
    <p:sldId id="308" r:id="rId9"/>
    <p:sldId id="309" r:id="rId10"/>
    <p:sldId id="310" r:id="rId11"/>
    <p:sldId id="312" r:id="rId12"/>
    <p:sldId id="305" r:id="rId13"/>
    <p:sldId id="311" r:id="rId14"/>
    <p:sldId id="313" r:id="rId15"/>
    <p:sldId id="314" r:id="rId16"/>
    <p:sldId id="315" r:id="rId17"/>
    <p:sldId id="316" r:id="rId18"/>
    <p:sldId id="307" r:id="rId19"/>
    <p:sldId id="283" r:id="rId20"/>
  </p:sldIdLst>
  <p:sldSz cx="9144000" cy="5143500" type="screen16x9"/>
  <p:notesSz cx="6858000" cy="9144000"/>
  <p:embeddedFontLst>
    <p:embeddedFont>
      <p:font typeface="Figtree Black" panose="020B0604020202020204" charset="0"/>
      <p:bold r:id="rId22"/>
      <p:boldItalic r:id="rId23"/>
    </p:embeddedFont>
    <p:embeddedFont>
      <p:font typeface="Hanken Grotesk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D2DF89-3F13-4F54-9E55-91A79A989D84}">
  <a:tblStyle styleId="{B7D2DF89-3F13-4F54-9E55-91A79A989D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955D15E5-EBBC-8CCC-6241-BB881F3E6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53D96888-84E3-F91B-7A36-CACD128904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B34ABA0A-BFFD-02D6-9F12-A602B1C5E2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5292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2A6DCD73-ECA0-F5A9-5108-91F753049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4BDB6F6F-65AF-21E1-FDAB-887B1C9CD5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467E56C0-A162-AC7F-B410-6644337289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4634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>
          <a:extLst>
            <a:ext uri="{FF2B5EF4-FFF2-40B4-BE49-F238E27FC236}">
              <a16:creationId xmlns:a16="http://schemas.microsoft.com/office/drawing/2014/main" id="{0F690DAB-2437-E72A-B3E6-D79D60125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0135a080_2_0:notes">
            <a:extLst>
              <a:ext uri="{FF2B5EF4-FFF2-40B4-BE49-F238E27FC236}">
                <a16:creationId xmlns:a16="http://schemas.microsoft.com/office/drawing/2014/main" id="{A1FFDA65-0C51-53DF-DE36-85C1D931AF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0135a080_2_0:notes">
            <a:extLst>
              <a:ext uri="{FF2B5EF4-FFF2-40B4-BE49-F238E27FC236}">
                <a16:creationId xmlns:a16="http://schemas.microsoft.com/office/drawing/2014/main" id="{1BF84DE6-8109-139C-EE3F-D368F1AF90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3423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47BA01E5-6846-6636-B241-9350D663D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97692BFB-626F-6F5F-36FD-4BED27CE7E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21AA5A74-C74A-1CAF-CF44-AE2348761F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1598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E4A69FC4-854B-EA77-65C7-CE70CC609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99F5433A-2596-B37E-434D-9B2414715D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F2F82B10-93E9-2D9D-AB00-D4784793FA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07117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A49A7B69-E005-7034-9798-941C8EB85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C02D3D8B-A5B2-E23A-2A31-CE7220A3A6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32CCE066-7DAD-F8CD-C6F0-C422357A4A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73917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9319AF89-110B-DD60-4DDC-1D202FFC5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F8918FBA-678A-C429-C94D-88FC3851DC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70A45018-BB05-782D-0810-25F36B54C2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8235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22B81FA5-7303-623B-BE80-E3DA2AA40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63498F3F-61F4-9EC6-058D-CA506F982F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A2D823AC-5871-CD72-D44A-65037F20B8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82198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>
          <a:extLst>
            <a:ext uri="{FF2B5EF4-FFF2-40B4-BE49-F238E27FC236}">
              <a16:creationId xmlns:a16="http://schemas.microsoft.com/office/drawing/2014/main" id="{DEF32F12-26FB-80D7-707F-0E5778543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3f6155f6d_0_30:notes">
            <a:extLst>
              <a:ext uri="{FF2B5EF4-FFF2-40B4-BE49-F238E27FC236}">
                <a16:creationId xmlns:a16="http://schemas.microsoft.com/office/drawing/2014/main" id="{B6579DD5-451B-DA79-A981-8F098E8A21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3f6155f6d_0_30:notes">
            <a:extLst>
              <a:ext uri="{FF2B5EF4-FFF2-40B4-BE49-F238E27FC236}">
                <a16:creationId xmlns:a16="http://schemas.microsoft.com/office/drawing/2014/main" id="{F0BE74DF-FF7A-4914-0E55-24BBC1BCB0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40034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1340135a08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1340135a08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768bdccc6f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768bdccc6f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>
          <a:extLst>
            <a:ext uri="{FF2B5EF4-FFF2-40B4-BE49-F238E27FC236}">
              <a16:creationId xmlns:a16="http://schemas.microsoft.com/office/drawing/2014/main" id="{47808BDE-5063-924C-11D2-BCAD7B873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3f6155f6d_0_30:notes">
            <a:extLst>
              <a:ext uri="{FF2B5EF4-FFF2-40B4-BE49-F238E27FC236}">
                <a16:creationId xmlns:a16="http://schemas.microsoft.com/office/drawing/2014/main" id="{AC0250A9-30B6-D517-EAE1-711443E2A3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3f6155f6d_0_30:notes">
            <a:extLst>
              <a:ext uri="{FF2B5EF4-FFF2-40B4-BE49-F238E27FC236}">
                <a16:creationId xmlns:a16="http://schemas.microsoft.com/office/drawing/2014/main" id="{B3CDFE9E-1E4D-DD49-DF2D-70656EC59A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5320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ed9256fe6f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ed9256fe6f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>
          <a:extLst>
            <a:ext uri="{FF2B5EF4-FFF2-40B4-BE49-F238E27FC236}">
              <a16:creationId xmlns:a16="http://schemas.microsoft.com/office/drawing/2014/main" id="{BAF41238-2A35-4A65-1D8E-23654A676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0135a080_2_0:notes">
            <a:extLst>
              <a:ext uri="{FF2B5EF4-FFF2-40B4-BE49-F238E27FC236}">
                <a16:creationId xmlns:a16="http://schemas.microsoft.com/office/drawing/2014/main" id="{7A360B92-0B11-4852-E3F8-083C950140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0135a080_2_0:notes">
            <a:extLst>
              <a:ext uri="{FF2B5EF4-FFF2-40B4-BE49-F238E27FC236}">
                <a16:creationId xmlns:a16="http://schemas.microsoft.com/office/drawing/2014/main" id="{33E8A5DE-33EF-C89A-A7D7-92F3BE6149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6913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>
          <a:extLst>
            <a:ext uri="{FF2B5EF4-FFF2-40B4-BE49-F238E27FC236}">
              <a16:creationId xmlns:a16="http://schemas.microsoft.com/office/drawing/2014/main" id="{553AC130-DFB6-4F5D-F6B6-58B882786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0135a080_2_0:notes">
            <a:extLst>
              <a:ext uri="{FF2B5EF4-FFF2-40B4-BE49-F238E27FC236}">
                <a16:creationId xmlns:a16="http://schemas.microsoft.com/office/drawing/2014/main" id="{60BF5AC6-3008-FB9A-55F8-5AD71BB175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0135a080_2_0:notes">
            <a:extLst>
              <a:ext uri="{FF2B5EF4-FFF2-40B4-BE49-F238E27FC236}">
                <a16:creationId xmlns:a16="http://schemas.microsoft.com/office/drawing/2014/main" id="{0F7EA570-0C3E-CE1C-7656-7B8C03661A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5801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>
          <a:extLst>
            <a:ext uri="{FF2B5EF4-FFF2-40B4-BE49-F238E27FC236}">
              <a16:creationId xmlns:a16="http://schemas.microsoft.com/office/drawing/2014/main" id="{0B28DC20-FB7A-1A26-D3B3-F12FC7A85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0135a080_2_0:notes">
            <a:extLst>
              <a:ext uri="{FF2B5EF4-FFF2-40B4-BE49-F238E27FC236}">
                <a16:creationId xmlns:a16="http://schemas.microsoft.com/office/drawing/2014/main" id="{F54ED2B3-2086-57DA-CB7B-18518F3FDB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0135a080_2_0:notes">
            <a:extLst>
              <a:ext uri="{FF2B5EF4-FFF2-40B4-BE49-F238E27FC236}">
                <a16:creationId xmlns:a16="http://schemas.microsoft.com/office/drawing/2014/main" id="{F202EC39-F9CC-4B8B-BDD9-3C74F42D90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1894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24C44D0A-3695-3CD1-E120-E4DAD1712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1AB6C862-4675-6FBB-0747-704F7FA73A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ECC28E6A-CC3C-5512-548D-23B3D7A623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817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>
          <a:extLst>
            <a:ext uri="{FF2B5EF4-FFF2-40B4-BE49-F238E27FC236}">
              <a16:creationId xmlns:a16="http://schemas.microsoft.com/office/drawing/2014/main" id="{21CC77E4-A198-721B-0D40-525EBBEDA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dd46dd1d67_2_535:notes">
            <a:extLst>
              <a:ext uri="{FF2B5EF4-FFF2-40B4-BE49-F238E27FC236}">
                <a16:creationId xmlns:a16="http://schemas.microsoft.com/office/drawing/2014/main" id="{0EE63D08-86DA-E18C-72FF-068DDFBCA3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dd46dd1d67_2_535:notes">
            <a:extLst>
              <a:ext uri="{FF2B5EF4-FFF2-40B4-BE49-F238E27FC236}">
                <a16:creationId xmlns:a16="http://schemas.microsoft.com/office/drawing/2014/main" id="{6D9B5420-328C-51E4-5002-1FE1BEFCCA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010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346075" y="130450"/>
            <a:ext cx="4889100" cy="488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11" name="Google Shape;11;p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8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sp>
          <p:nvSpPr>
            <p:cNvPr id="269" name="Google Shape;269;p2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28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cxnSp>
            <p:nvCxnSpPr>
              <p:cNvPr id="271" name="Google Shape;271;p28"/>
              <p:cNvCxnSpPr/>
              <p:nvPr/>
            </p:nvCxnSpPr>
            <p:spPr>
              <a:xfrm rot="10800000">
                <a:off x="232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28"/>
              <p:cNvCxnSpPr/>
              <p:nvPr/>
            </p:nvCxnSpPr>
            <p:spPr>
              <a:xfrm rot="10800000">
                <a:off x="8911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9"/>
          <p:cNvGrpSpPr/>
          <p:nvPr/>
        </p:nvGrpSpPr>
        <p:grpSpPr>
          <a:xfrm>
            <a:off x="232200" y="232800"/>
            <a:ext cx="9045000" cy="4975500"/>
            <a:chOff x="232200" y="232800"/>
            <a:chExt cx="9045000" cy="4975500"/>
          </a:xfrm>
        </p:grpSpPr>
        <p:sp>
          <p:nvSpPr>
            <p:cNvPr id="276" name="Google Shape;276;p2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7" name="Google Shape;277;p29"/>
            <p:cNvCxnSpPr/>
            <p:nvPr/>
          </p:nvCxnSpPr>
          <p:spPr>
            <a:xfrm>
              <a:off x="8911200" y="232800"/>
              <a:ext cx="366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232200" y="4917300"/>
              <a:ext cx="1200" cy="291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-77100" y="232800"/>
            <a:ext cx="8988300" cy="4964300"/>
            <a:chOff x="-77100" y="232800"/>
            <a:chExt cx="8988300" cy="4964300"/>
          </a:xfrm>
        </p:grpSpPr>
        <p:sp>
          <p:nvSpPr>
            <p:cNvPr id="36" name="Google Shape;36;p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" name="Google Shape;37;p5"/>
            <p:cNvCxnSpPr/>
            <p:nvPr/>
          </p:nvCxnSpPr>
          <p:spPr>
            <a:xfrm rot="10800000">
              <a:off x="-77100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5"/>
            <p:cNvCxnSpPr/>
            <p:nvPr/>
          </p:nvCxnSpPr>
          <p:spPr>
            <a:xfrm rot="10800000">
              <a:off x="8911200" y="4890500"/>
              <a:ext cx="0" cy="306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4651268" y="1736553"/>
            <a:ext cx="37728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720000" y="1736553"/>
            <a:ext cx="37728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3"/>
          </p:nvPr>
        </p:nvSpPr>
        <p:spPr>
          <a:xfrm>
            <a:off x="720000" y="1451250"/>
            <a:ext cx="37728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4"/>
          </p:nvPr>
        </p:nvSpPr>
        <p:spPr>
          <a:xfrm>
            <a:off x="4651268" y="1451250"/>
            <a:ext cx="37728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grpSp>
          <p:nvGrpSpPr>
            <p:cNvPr id="47" name="Google Shape;47;p6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sp>
            <p:nvSpPr>
              <p:cNvPr id="48" name="Google Shape;48;p6"/>
              <p:cNvSpPr/>
              <p:nvPr/>
            </p:nvSpPr>
            <p:spPr>
              <a:xfrm>
                <a:off x="232200" y="232800"/>
                <a:ext cx="8679000" cy="46845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9" name="Google Shape;49;p6"/>
              <p:cNvCxnSpPr/>
              <p:nvPr/>
            </p:nvCxnSpPr>
            <p:spPr>
              <a:xfrm rot="10800000">
                <a:off x="8911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6"/>
              <p:cNvCxnSpPr/>
              <p:nvPr/>
            </p:nvCxnSpPr>
            <p:spPr>
              <a:xfrm rot="10800000">
                <a:off x="232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1" name="Google Shape;51;p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-2613450" y="-126025"/>
            <a:ext cx="5402100" cy="54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71" name="Google Shape;71;p9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9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496850" y="1021763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496850" y="3117038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720000" y="4045175"/>
            <a:ext cx="7710900" cy="563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-941925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13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91" name="Google Shape;91;p13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2" name="Google Shape;92;p13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" name="Google Shape;93;p13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78867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"/>
          </p:nvPr>
        </p:nvSpPr>
        <p:spPr>
          <a:xfrm>
            <a:off x="78867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3"/>
          </p:nvPr>
        </p:nvSpPr>
        <p:spPr>
          <a:xfrm>
            <a:off x="3418500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3418500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5" hasCustomPrompt="1"/>
          </p:nvPr>
        </p:nvSpPr>
        <p:spPr>
          <a:xfrm>
            <a:off x="9195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6" hasCustomPrompt="1"/>
          </p:nvPr>
        </p:nvSpPr>
        <p:spPr>
          <a:xfrm>
            <a:off x="3509050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7" hasCustomPrompt="1"/>
          </p:nvPr>
        </p:nvSpPr>
        <p:spPr>
          <a:xfrm>
            <a:off x="9195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8" hasCustomPrompt="1"/>
          </p:nvPr>
        </p:nvSpPr>
        <p:spPr>
          <a:xfrm>
            <a:off x="35282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9"/>
          </p:nvPr>
        </p:nvSpPr>
        <p:spPr>
          <a:xfrm>
            <a:off x="604832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3"/>
          </p:nvPr>
        </p:nvSpPr>
        <p:spPr>
          <a:xfrm>
            <a:off x="604832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4" hasCustomPrompt="1"/>
          </p:nvPr>
        </p:nvSpPr>
        <p:spPr>
          <a:xfrm>
            <a:off x="61369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5" hasCustomPrompt="1"/>
          </p:nvPr>
        </p:nvSpPr>
        <p:spPr>
          <a:xfrm>
            <a:off x="61369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6"/>
          </p:nvPr>
        </p:nvSpPr>
        <p:spPr>
          <a:xfrm>
            <a:off x="78867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7"/>
          </p:nvPr>
        </p:nvSpPr>
        <p:spPr>
          <a:xfrm>
            <a:off x="788675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8"/>
          </p:nvPr>
        </p:nvSpPr>
        <p:spPr>
          <a:xfrm>
            <a:off x="3418500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9"/>
          </p:nvPr>
        </p:nvSpPr>
        <p:spPr>
          <a:xfrm>
            <a:off x="3418500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20"/>
          </p:nvPr>
        </p:nvSpPr>
        <p:spPr>
          <a:xfrm>
            <a:off x="6048325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21"/>
          </p:nvPr>
        </p:nvSpPr>
        <p:spPr>
          <a:xfrm>
            <a:off x="604832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20"/>
          <p:cNvGrpSpPr/>
          <p:nvPr/>
        </p:nvGrpSpPr>
        <p:grpSpPr>
          <a:xfrm>
            <a:off x="-725" y="1466925"/>
            <a:ext cx="939900" cy="2326875"/>
            <a:chOff x="-725" y="1466925"/>
            <a:chExt cx="939900" cy="2326875"/>
          </a:xfrm>
        </p:grpSpPr>
        <p:cxnSp>
          <p:nvCxnSpPr>
            <p:cNvPr id="169" name="Google Shape;169;p20"/>
            <p:cNvCxnSpPr/>
            <p:nvPr/>
          </p:nvCxnSpPr>
          <p:spPr>
            <a:xfrm>
              <a:off x="-725" y="1466925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0"/>
            <p:cNvCxnSpPr/>
            <p:nvPr/>
          </p:nvCxnSpPr>
          <p:spPr>
            <a:xfrm>
              <a:off x="-725" y="2668450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0"/>
            <p:cNvCxnSpPr/>
            <p:nvPr/>
          </p:nvCxnSpPr>
          <p:spPr>
            <a:xfrm>
              <a:off x="-725" y="3793800"/>
              <a:ext cx="939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2" name="Google Shape;172;p20"/>
          <p:cNvGrpSpPr/>
          <p:nvPr/>
        </p:nvGrpSpPr>
        <p:grpSpPr>
          <a:xfrm>
            <a:off x="232200" y="232800"/>
            <a:ext cx="8988300" cy="5000100"/>
            <a:chOff x="232200" y="232800"/>
            <a:chExt cx="8988300" cy="5000100"/>
          </a:xfrm>
        </p:grpSpPr>
        <p:sp>
          <p:nvSpPr>
            <p:cNvPr id="173" name="Google Shape;173;p20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4" name="Google Shape;174;p20"/>
            <p:cNvCxnSpPr/>
            <p:nvPr/>
          </p:nvCxnSpPr>
          <p:spPr>
            <a:xfrm rot="10800000">
              <a:off x="8911200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20"/>
            <p:cNvCxnSpPr/>
            <p:nvPr/>
          </p:nvCxnSpPr>
          <p:spPr>
            <a:xfrm>
              <a:off x="233525" y="4917300"/>
              <a:ext cx="0" cy="31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6" name="Google Shape;176;p2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1"/>
          </p:nvPr>
        </p:nvSpPr>
        <p:spPr>
          <a:xfrm>
            <a:off x="1731050" y="1640570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2"/>
          </p:nvPr>
        </p:nvSpPr>
        <p:spPr>
          <a:xfrm>
            <a:off x="1731050" y="280036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ubTitle" idx="3"/>
          </p:nvPr>
        </p:nvSpPr>
        <p:spPr>
          <a:xfrm>
            <a:off x="1731050" y="395745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4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5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6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7"/>
          <p:cNvSpPr/>
          <p:nvPr/>
        </p:nvSpPr>
        <p:spPr>
          <a:xfrm>
            <a:off x="6677100" y="-9050"/>
            <a:ext cx="5161500" cy="51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27"/>
          <p:cNvGrpSpPr/>
          <p:nvPr/>
        </p:nvGrpSpPr>
        <p:grpSpPr>
          <a:xfrm>
            <a:off x="713223" y="-79050"/>
            <a:ext cx="8791100" cy="4687625"/>
            <a:chOff x="-669332" y="-79050"/>
            <a:chExt cx="10173707" cy="4687625"/>
          </a:xfrm>
        </p:grpSpPr>
        <p:sp>
          <p:nvSpPr>
            <p:cNvPr id="260" name="Google Shape;260;p27"/>
            <p:cNvSpPr/>
            <p:nvPr/>
          </p:nvSpPr>
          <p:spPr>
            <a:xfrm>
              <a:off x="-669325" y="533550"/>
              <a:ext cx="91002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1" name="Google Shape;261;p27"/>
            <p:cNvCxnSpPr/>
            <p:nvPr/>
          </p:nvCxnSpPr>
          <p:spPr>
            <a:xfrm rot="10800000">
              <a:off x="-669332" y="-79050"/>
              <a:ext cx="0" cy="624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2" name="Google Shape;262;p27"/>
            <p:cNvCxnSpPr/>
            <p:nvPr/>
          </p:nvCxnSpPr>
          <p:spPr>
            <a:xfrm>
              <a:off x="8425275" y="4608575"/>
              <a:ext cx="1079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3" name="Google Shape;263;p27"/>
          <p:cNvSpPr txBox="1">
            <a:spLocks noGrp="1"/>
          </p:cNvSpPr>
          <p:nvPr>
            <p:ph type="title"/>
          </p:nvPr>
        </p:nvSpPr>
        <p:spPr>
          <a:xfrm>
            <a:off x="1094263" y="7783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27"/>
          <p:cNvSpPr txBox="1">
            <a:spLocks noGrp="1"/>
          </p:cNvSpPr>
          <p:nvPr>
            <p:ph type="subTitle" idx="1"/>
          </p:nvPr>
        </p:nvSpPr>
        <p:spPr>
          <a:xfrm>
            <a:off x="1094225" y="1651512"/>
            <a:ext cx="44481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7"/>
          <p:cNvSpPr txBox="1"/>
          <p:nvPr/>
        </p:nvSpPr>
        <p:spPr>
          <a:xfrm>
            <a:off x="1094225" y="3383825"/>
            <a:ext cx="57972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CREDITS: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,</a:t>
            </a:r>
            <a:r>
              <a:rPr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and includes icons, infographics &amp; images by </a:t>
            </a:r>
            <a:r>
              <a:rPr lang="en" sz="1200" b="1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u="sng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</a:t>
            </a:r>
            <a:endParaRPr sz="1200" b="1" u="sng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6" r:id="rId5"/>
    <p:sldLayoutId id="2147483658" r:id="rId6"/>
    <p:sldLayoutId id="2147483659" r:id="rId7"/>
    <p:sldLayoutId id="2147483666" r:id="rId8"/>
    <p:sldLayoutId id="2147483673" r:id="rId9"/>
    <p:sldLayoutId id="2147483674" r:id="rId10"/>
    <p:sldLayoutId id="2147483675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ctrTitle"/>
          </p:nvPr>
        </p:nvSpPr>
        <p:spPr>
          <a:xfrm>
            <a:off x="731520" y="1755524"/>
            <a:ext cx="7704814" cy="12419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Развој мобилне апликације за заказивање фризерских услуга</a:t>
            </a:r>
            <a:endParaRPr b="1"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1"/>
          </p:nvPr>
        </p:nvSpPr>
        <p:spPr>
          <a:xfrm>
            <a:off x="731520" y="2997488"/>
            <a:ext cx="7704814" cy="16063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r-Cyrl-R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/>
              <a:t>ментор: проф. др Захарије Радивојевић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/>
              <a:t>кандидат: Павле Шаренац 2020/0359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r-Cyrl-R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r-Cyrl-RS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/>
              <a:t>Београд, октобар 2025.</a:t>
            </a:r>
            <a:endParaRPr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" name="Google Shape;290;p33">
            <a:extLst>
              <a:ext uri="{FF2B5EF4-FFF2-40B4-BE49-F238E27FC236}">
                <a16:creationId xmlns:a16="http://schemas.microsoft.com/office/drawing/2014/main" id="{A952798E-7F37-740E-0605-5D88AAD467BE}"/>
              </a:ext>
            </a:extLst>
          </p:cNvPr>
          <p:cNvSpPr txBox="1">
            <a:spLocks/>
          </p:cNvSpPr>
          <p:nvPr/>
        </p:nvSpPr>
        <p:spPr>
          <a:xfrm>
            <a:off x="731520" y="539696"/>
            <a:ext cx="7704814" cy="597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/>
            <a:r>
              <a:rPr lang="ru-RU"/>
              <a:t>Универзитет у Београду</a:t>
            </a:r>
          </a:p>
          <a:p>
            <a:pPr marL="0" indent="0" algn="ctr"/>
            <a:r>
              <a:rPr lang="ru-RU"/>
              <a:t>Електротехнички факултет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F5110D2C-040F-BDE4-EFE2-C7E1FA63A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13B51487-4280-9163-D0F7-BCFDB190069A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83836" t="-19621" r="-84254" b="-19304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1A1CE4E5-3D40-CD72-2D90-AFCEC3C19125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EC31D676-5C33-8C32-46FF-E563D0A65274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30568927-28D8-BF53-496F-6D1F3CAA63CC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54601F3F-1874-47BD-4EE9-28CED9700B66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7C121398-DC7D-497E-6576-5A00349911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- архитектура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F5F05D85-0605-A1AF-5579-C1DADC057BF8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82355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b="1"/>
              <a:t>Модерна архитектура Андроид апликације</a:t>
            </a:r>
          </a:p>
        </p:txBody>
      </p:sp>
    </p:spTree>
    <p:extLst>
      <p:ext uri="{BB962C8B-B14F-4D97-AF65-F5344CB8AC3E}">
        <p14:creationId xmlns:p14="http://schemas.microsoft.com/office/powerpoint/2010/main" val="2044641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1D513B8C-3D93-208D-B16D-2FE66AF37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D3EA621D-96D0-39BB-3E35-E5ED95DD0109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71365" t="-14736" r="-71365" b="-14441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97568DA4-109C-DE9E-93EF-8F1A9A66BA73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7141F19F-AF9C-48E6-726D-DAD87932D131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368FE7DC-38EC-31A7-9CDA-8EA6ED9B0D8E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14E936C5-83AA-DD6F-BC23-DF7EA9059248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42AEA5BD-11F9-6B4E-6771-2A4C9278C9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- база података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DA966B27-0976-B5C7-6B0D-0A38EBAA37D2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82355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en-US" b="1"/>
              <a:t>ER </a:t>
            </a:r>
            <a:r>
              <a:rPr lang="sr-Cyrl-RS" b="1"/>
              <a:t>дијаграм базе података</a:t>
            </a:r>
          </a:p>
        </p:txBody>
      </p:sp>
    </p:spTree>
    <p:extLst>
      <p:ext uri="{BB962C8B-B14F-4D97-AF65-F5344CB8AC3E}">
        <p14:creationId xmlns:p14="http://schemas.microsoft.com/office/powerpoint/2010/main" val="221617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>
          <a:extLst>
            <a:ext uri="{FF2B5EF4-FFF2-40B4-BE49-F238E27FC236}">
              <a16:creationId xmlns:a16="http://schemas.microsoft.com/office/drawing/2014/main" id="{F2DCC013-A4FD-2C03-228D-A24EB8050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2">
            <a:extLst>
              <a:ext uri="{FF2B5EF4-FFF2-40B4-BE49-F238E27FC236}">
                <a16:creationId xmlns:a16="http://schemas.microsoft.com/office/drawing/2014/main" id="{60902C9C-352E-7A53-4CF9-A87CD08B5C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– најважнији процеси</a:t>
            </a:r>
            <a:endParaRPr b="1"/>
          </a:p>
        </p:txBody>
      </p:sp>
      <p:sp>
        <p:nvSpPr>
          <p:cNvPr id="647" name="Google Shape;647;p52">
            <a:extLst>
              <a:ext uri="{FF2B5EF4-FFF2-40B4-BE49-F238E27FC236}">
                <a16:creationId xmlns:a16="http://schemas.microsoft.com/office/drawing/2014/main" id="{515EDFAD-8E15-D294-6C39-8F1B437176E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1107440"/>
            <a:ext cx="7704000" cy="31215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Обавештења у виду </a:t>
            </a:r>
            <a:r>
              <a:rPr lang="en-US" sz="2000" i="1"/>
              <a:t>push</a:t>
            </a:r>
            <a:r>
              <a:rPr lang="sr-Cyrl-RS" sz="2000" i="1"/>
              <a:t> </a:t>
            </a:r>
            <a:r>
              <a:rPr lang="sr-Cyrl-RS" sz="2000"/>
              <a:t>нотификација уз </a:t>
            </a:r>
            <a:r>
              <a:rPr lang="en-US" sz="2000"/>
              <a:t>FCM (</a:t>
            </a:r>
            <a:r>
              <a:rPr lang="en-US" sz="2000" i="1"/>
              <a:t>Firebase Cloud Messaging</a:t>
            </a:r>
            <a:r>
              <a:rPr lang="en-US" sz="2000"/>
              <a:t>)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Интеграција са </a:t>
            </a:r>
            <a:r>
              <a:rPr lang="en-US" sz="2000" i="1"/>
              <a:t>Google Calendar</a:t>
            </a:r>
          </a:p>
          <a:p>
            <a:pPr marL="257175" indent="-304800"/>
            <a:r>
              <a:rPr lang="sr-Cyrl-RS" sz="2000"/>
              <a:t>Аутентикација уз </a:t>
            </a:r>
            <a:r>
              <a:rPr lang="en-US" sz="2000"/>
              <a:t>JWT (JSON </a:t>
            </a:r>
            <a:r>
              <a:rPr lang="en-US" sz="2000" i="1"/>
              <a:t>Web Tokens</a:t>
            </a:r>
            <a:r>
              <a:rPr lang="en-US" sz="2000"/>
              <a:t>)</a:t>
            </a:r>
            <a:endParaRPr lang="sr-Cyrl-RS" sz="2000"/>
          </a:p>
        </p:txBody>
      </p:sp>
    </p:spTree>
    <p:extLst>
      <p:ext uri="{BB962C8B-B14F-4D97-AF65-F5344CB8AC3E}">
        <p14:creationId xmlns:p14="http://schemas.microsoft.com/office/powerpoint/2010/main" val="3180083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DA6C411C-1A4A-DEB3-E0ED-8FAC8178E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24411DA8-4ACC-4E96-0077-FB02B37756B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20313" t="-14721" r="-20313" b="-14426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F5D9E89A-96B9-814C-42CB-1C5F7485B2FF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6BDFCA80-761E-FC88-701C-EC5750207FC8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2496752B-305F-9429-04DB-717ED40347EB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19FA189F-7315-C580-0EE8-FF20E3A0CF15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FFF580EE-0928-EEED-D8E7-6C83B32816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–</a:t>
            </a:r>
            <a:r>
              <a:rPr lang="en-US" b="1"/>
              <a:t> </a:t>
            </a:r>
            <a:r>
              <a:rPr lang="sr-Cyrl-RS" b="1"/>
              <a:t>најважнији процеси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8152840E-3183-D152-0B3A-70C94AA63662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82355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b="1"/>
              <a:t>Клијент-сервер комуникација</a:t>
            </a:r>
          </a:p>
        </p:txBody>
      </p:sp>
    </p:spTree>
    <p:extLst>
      <p:ext uri="{BB962C8B-B14F-4D97-AF65-F5344CB8AC3E}">
        <p14:creationId xmlns:p14="http://schemas.microsoft.com/office/powerpoint/2010/main" val="947793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7D2621F5-3BA7-CAE2-1C53-945F80CD0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205A9168-6B73-514F-8817-BF2930E8B965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57374" t="-18632" r="-62672" b="-18320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9EC3628B-2881-E2A9-8133-410EDA184E46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9C306EF6-7A7E-601A-D9BB-1DC78ED0B0A0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45AEDC0D-8ED0-9FD5-7F10-FB175065A71A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1BB77F5D-9C6F-7320-B196-0CC2254A8FB3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CFCF73F1-9A3E-F715-BD6B-4AFB2D8510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Функционалности –</a:t>
            </a:r>
            <a:r>
              <a:rPr lang="en-US" b="1"/>
              <a:t> </a:t>
            </a:r>
            <a:r>
              <a:rPr lang="sr-Cyrl-RS" b="1"/>
              <a:t>гост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1C217889-F7E2-D944-C970-02C1FA040999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82355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en-US" b="1"/>
              <a:t>UML </a:t>
            </a:r>
            <a:r>
              <a:rPr lang="sr-Cyrl-RS" b="1"/>
              <a:t>дијаграм случајева коришћења госта</a:t>
            </a:r>
          </a:p>
        </p:txBody>
      </p:sp>
    </p:spTree>
    <p:extLst>
      <p:ext uri="{BB962C8B-B14F-4D97-AF65-F5344CB8AC3E}">
        <p14:creationId xmlns:p14="http://schemas.microsoft.com/office/powerpoint/2010/main" val="2663316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46916519-125B-1E7E-19F4-0E91C6739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7D74C510-AE58-AF38-791A-0E3859CE0E84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69514" t="-15402" r="-69887" b="-15105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D9AE8AC7-758E-8945-82DD-ECB30236D20B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388150F4-FC3F-CA1E-0374-46AA6C1FF8A5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E02662CE-FFE4-2D07-0AD8-A7E2AF9A6B17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5BD20D2D-F470-75F5-8441-56A08DE1A6F9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62332D60-5EB9-FA53-FABE-257CAFDF0A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Функционалности –</a:t>
            </a:r>
            <a:r>
              <a:rPr lang="en-US" b="1"/>
              <a:t> </a:t>
            </a:r>
            <a:r>
              <a:rPr lang="sr-Cyrl-RS" b="1"/>
              <a:t>клијент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59FA0CDB-9D6E-4219-57EB-5D522247D043}"/>
              </a:ext>
            </a:extLst>
          </p:cNvPr>
          <p:cNvSpPr txBox="1">
            <a:spLocks/>
          </p:cNvSpPr>
          <p:nvPr/>
        </p:nvSpPr>
        <p:spPr>
          <a:xfrm>
            <a:off x="771804" y="4679600"/>
            <a:ext cx="8303616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en-US" b="1"/>
              <a:t>UML </a:t>
            </a:r>
            <a:r>
              <a:rPr lang="sr-Cyrl-RS" b="1"/>
              <a:t>дијаграм случајева коришћења клијента</a:t>
            </a:r>
          </a:p>
        </p:txBody>
      </p:sp>
    </p:spTree>
    <p:extLst>
      <p:ext uri="{BB962C8B-B14F-4D97-AF65-F5344CB8AC3E}">
        <p14:creationId xmlns:p14="http://schemas.microsoft.com/office/powerpoint/2010/main" val="2573397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6C1E6928-5C3F-B8D3-5877-E5D3F1998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197093D9-042F-ABD0-CBE2-DA1E14C482CA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35020" t="-15857" r="-35286" b="-15558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767D61B3-2753-AF15-375F-360861EAFE17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4B779F2B-20B0-C106-F140-066D0D26F0DF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010D1DA2-BA2F-6261-18E6-E6A107A954A2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1FE45467-0CA7-AE9A-057F-6255B47A33C6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73E41386-82F8-5582-55A5-A432B434B0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Функционалности –</a:t>
            </a:r>
            <a:r>
              <a:rPr lang="en-US" b="1"/>
              <a:t> </a:t>
            </a:r>
            <a:r>
              <a:rPr lang="sr-Cyrl-RS" b="1"/>
              <a:t>фризер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F1D23900-A01E-C596-5D4D-A9652403444D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8311237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en-US" b="1"/>
              <a:t>UML </a:t>
            </a:r>
            <a:r>
              <a:rPr lang="sr-Cyrl-RS" b="1"/>
              <a:t>дијаграм случајева коришћења фризера</a:t>
            </a:r>
          </a:p>
        </p:txBody>
      </p:sp>
    </p:spTree>
    <p:extLst>
      <p:ext uri="{BB962C8B-B14F-4D97-AF65-F5344CB8AC3E}">
        <p14:creationId xmlns:p14="http://schemas.microsoft.com/office/powerpoint/2010/main" val="1072655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73AEC3AA-E368-46C6-56EB-7B14588E7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860D976D-0884-F7AC-D32F-2F39146FC38E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D872304F-B746-22F8-E208-5DFD34AD8A25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1172E776-0DE7-CB93-883E-07B0BCF292FE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5D99243E-CF5E-BD41-32CB-359F90763D96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3AD9E312-14EB-5389-1577-2C90DEE1E0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Функционалности –</a:t>
            </a:r>
            <a:r>
              <a:rPr lang="en-US" b="1"/>
              <a:t> </a:t>
            </a:r>
            <a:r>
              <a:rPr lang="sr-Cyrl-RS" b="1"/>
              <a:t>резервација термина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9AAE3C20-DFE5-991E-A8DA-5ECFEF64305E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8311237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 lang="sr-Cyrl-RS" b="1"/>
          </a:p>
        </p:txBody>
      </p:sp>
      <p:pic>
        <p:nvPicPr>
          <p:cNvPr id="2" name="klijent">
            <a:hlinkClick r:id="" action="ppaction://media"/>
            <a:extLst>
              <a:ext uri="{FF2B5EF4-FFF2-40B4-BE49-F238E27FC236}">
                <a16:creationId xmlns:a16="http://schemas.microsoft.com/office/drawing/2014/main" id="{360AB001-BAA9-0E7A-86CA-32A4C29AA1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76772" y="683445"/>
            <a:ext cx="1624027" cy="3524344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  <p:pic>
        <p:nvPicPr>
          <p:cNvPr id="6" name="frizer">
            <a:hlinkClick r:id="" action="ppaction://media"/>
            <a:extLst>
              <a:ext uri="{FF2B5EF4-FFF2-40B4-BE49-F238E27FC236}">
                <a16:creationId xmlns:a16="http://schemas.microsoft.com/office/drawing/2014/main" id="{8D6C3345-AA6B-F6E4-D256-1DDC5761691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520259" y="683445"/>
            <a:ext cx="1585955" cy="3524344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  <p:sp>
        <p:nvSpPr>
          <p:cNvPr id="8" name="Google Shape;409;p42">
            <a:extLst>
              <a:ext uri="{FF2B5EF4-FFF2-40B4-BE49-F238E27FC236}">
                <a16:creationId xmlns:a16="http://schemas.microsoft.com/office/drawing/2014/main" id="{7218EB06-559F-9A3A-F9EC-87FA76569252}"/>
              </a:ext>
            </a:extLst>
          </p:cNvPr>
          <p:cNvSpPr txBox="1">
            <a:spLocks/>
          </p:cNvSpPr>
          <p:nvPr/>
        </p:nvSpPr>
        <p:spPr>
          <a:xfrm>
            <a:off x="1866924" y="4236329"/>
            <a:ext cx="2043721" cy="303972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sz="2000" b="1"/>
              <a:t>клијент</a:t>
            </a:r>
            <a:endParaRPr lang="sr-Cyrl-RS" b="1"/>
          </a:p>
        </p:txBody>
      </p:sp>
      <p:sp>
        <p:nvSpPr>
          <p:cNvPr id="9" name="Google Shape;409;p42">
            <a:extLst>
              <a:ext uri="{FF2B5EF4-FFF2-40B4-BE49-F238E27FC236}">
                <a16:creationId xmlns:a16="http://schemas.microsoft.com/office/drawing/2014/main" id="{52C82EB4-F685-F434-DC1C-95DF7A1F8C50}"/>
              </a:ext>
            </a:extLst>
          </p:cNvPr>
          <p:cNvSpPr txBox="1">
            <a:spLocks/>
          </p:cNvSpPr>
          <p:nvPr/>
        </p:nvSpPr>
        <p:spPr>
          <a:xfrm>
            <a:off x="5291375" y="4236329"/>
            <a:ext cx="2043721" cy="303972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sz="2000" b="1"/>
              <a:t>фризер</a:t>
            </a:r>
            <a:endParaRPr lang="sr-Cyrl-RS" b="1"/>
          </a:p>
        </p:txBody>
      </p:sp>
    </p:spTree>
    <p:extLst>
      <p:ext uri="{BB962C8B-B14F-4D97-AF65-F5344CB8AC3E}">
        <p14:creationId xmlns:p14="http://schemas.microsoft.com/office/powerpoint/2010/main" val="2344177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22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>
          <a:extLst>
            <a:ext uri="{FF2B5EF4-FFF2-40B4-BE49-F238E27FC236}">
              <a16:creationId xmlns:a16="http://schemas.microsoft.com/office/drawing/2014/main" id="{E01D6AB3-C660-3E7E-5D1A-0C9E48596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>
            <a:extLst>
              <a:ext uri="{FF2B5EF4-FFF2-40B4-BE49-F238E27FC236}">
                <a16:creationId xmlns:a16="http://schemas.microsoft.com/office/drawing/2014/main" id="{C8280098-A1DB-6889-B23A-D4FA73C788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sr-Cyrl-RS" b="1"/>
              <a:t>Закључак</a:t>
            </a:r>
            <a:endParaRPr lang="en-US" b="1"/>
          </a:p>
        </p:txBody>
      </p:sp>
      <p:sp>
        <p:nvSpPr>
          <p:cNvPr id="340" name="Google Shape;340;p37">
            <a:extLst>
              <a:ext uri="{FF2B5EF4-FFF2-40B4-BE49-F238E27FC236}">
                <a16:creationId xmlns:a16="http://schemas.microsoft.com/office/drawing/2014/main" id="{DFBC5BEE-E2A9-E37E-A573-C0B664EAF7D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Шта је резултат овог рада?</a:t>
            </a:r>
            <a:endParaRPr b="1"/>
          </a:p>
        </p:txBody>
      </p:sp>
      <p:sp>
        <p:nvSpPr>
          <p:cNvPr id="341" name="Google Shape;341;p37">
            <a:extLst>
              <a:ext uri="{FF2B5EF4-FFF2-40B4-BE49-F238E27FC236}">
                <a16:creationId xmlns:a16="http://schemas.microsoft.com/office/drawing/2014/main" id="{3EFEE208-72F1-882E-B43D-4B18E24A8D10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Да ли су очекивања испуњена</a:t>
            </a:r>
            <a:r>
              <a:rPr lang="en" b="1"/>
              <a:t>?</a:t>
            </a:r>
            <a:endParaRPr b="1"/>
          </a:p>
        </p:txBody>
      </p:sp>
      <p:sp>
        <p:nvSpPr>
          <p:cNvPr id="342" name="Google Shape;342;p37">
            <a:extLst>
              <a:ext uri="{FF2B5EF4-FFF2-40B4-BE49-F238E27FC236}">
                <a16:creationId xmlns:a16="http://schemas.microsoft.com/office/drawing/2014/main" id="{484EA2E8-E5D4-DBBE-59BF-9A08B6FCB3C9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Шта даље?</a:t>
            </a:r>
            <a:endParaRPr b="1"/>
          </a:p>
        </p:txBody>
      </p:sp>
      <p:grpSp>
        <p:nvGrpSpPr>
          <p:cNvPr id="6" name="Google Shape;9303;p75">
            <a:extLst>
              <a:ext uri="{FF2B5EF4-FFF2-40B4-BE49-F238E27FC236}">
                <a16:creationId xmlns:a16="http://schemas.microsoft.com/office/drawing/2014/main" id="{C23F1311-2EE2-FF7F-BB2F-D1BF0BBEFE9A}"/>
              </a:ext>
            </a:extLst>
          </p:cNvPr>
          <p:cNvGrpSpPr/>
          <p:nvPr/>
        </p:nvGrpSpPr>
        <p:grpSpPr>
          <a:xfrm>
            <a:off x="1051300" y="1320063"/>
            <a:ext cx="375591" cy="372824"/>
            <a:chOff x="-40171725" y="2705875"/>
            <a:chExt cx="319000" cy="316650"/>
          </a:xfrm>
          <a:solidFill>
            <a:schemeClr val="bg1">
              <a:lumMod val="10000"/>
            </a:schemeClr>
          </a:solidFill>
        </p:grpSpPr>
        <p:sp>
          <p:nvSpPr>
            <p:cNvPr id="16" name="Google Shape;9304;p75">
              <a:extLst>
                <a:ext uri="{FF2B5EF4-FFF2-40B4-BE49-F238E27FC236}">
                  <a16:creationId xmlns:a16="http://schemas.microsoft.com/office/drawing/2014/main" id="{4F25AC09-74E0-F322-E545-A32C83690079}"/>
                </a:ext>
              </a:extLst>
            </p:cNvPr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>
                    <a:lumMod val="10000"/>
                  </a:schemeClr>
                </a:solidFill>
              </a:endParaRPr>
            </a:p>
          </p:txBody>
        </p:sp>
        <p:sp>
          <p:nvSpPr>
            <p:cNvPr id="17" name="Google Shape;9305;p75">
              <a:extLst>
                <a:ext uri="{FF2B5EF4-FFF2-40B4-BE49-F238E27FC236}">
                  <a16:creationId xmlns:a16="http://schemas.microsoft.com/office/drawing/2014/main" id="{C0AA3185-1D2B-B7B1-B3A0-B758E99C8E3C}"/>
                </a:ext>
              </a:extLst>
            </p:cNvPr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>
                    <a:lumMod val="10000"/>
                  </a:schemeClr>
                </a:solidFill>
              </a:endParaRPr>
            </a:p>
          </p:txBody>
        </p:sp>
      </p:grpSp>
      <p:sp>
        <p:nvSpPr>
          <p:cNvPr id="18" name="Google Shape;9017;p74">
            <a:extLst>
              <a:ext uri="{FF2B5EF4-FFF2-40B4-BE49-F238E27FC236}">
                <a16:creationId xmlns:a16="http://schemas.microsoft.com/office/drawing/2014/main" id="{0C656368-C6D1-3848-C903-A2446D83ED3D}"/>
              </a:ext>
            </a:extLst>
          </p:cNvPr>
          <p:cNvSpPr/>
          <p:nvPr/>
        </p:nvSpPr>
        <p:spPr>
          <a:xfrm>
            <a:off x="1067330" y="2489157"/>
            <a:ext cx="343530" cy="340186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bg1">
              <a:lumMod val="10000"/>
            </a:schemeClr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9" name="Google Shape;9560;p76">
            <a:extLst>
              <a:ext uri="{FF2B5EF4-FFF2-40B4-BE49-F238E27FC236}">
                <a16:creationId xmlns:a16="http://schemas.microsoft.com/office/drawing/2014/main" id="{9E2F0A62-E2F3-60EA-0E95-6D50E387E6D0}"/>
              </a:ext>
            </a:extLst>
          </p:cNvPr>
          <p:cNvGrpSpPr/>
          <p:nvPr/>
        </p:nvGrpSpPr>
        <p:grpSpPr>
          <a:xfrm>
            <a:off x="1067330" y="3628843"/>
            <a:ext cx="368987" cy="363666"/>
            <a:chOff x="-64774725" y="1916550"/>
            <a:chExt cx="319000" cy="314400"/>
          </a:xfrm>
          <a:solidFill>
            <a:schemeClr val="bg1"/>
          </a:solidFill>
        </p:grpSpPr>
        <p:sp>
          <p:nvSpPr>
            <p:cNvPr id="20" name="Google Shape;9561;p76">
              <a:extLst>
                <a:ext uri="{FF2B5EF4-FFF2-40B4-BE49-F238E27FC236}">
                  <a16:creationId xmlns:a16="http://schemas.microsoft.com/office/drawing/2014/main" id="{391E2624-AECB-B6B5-43D2-F416F92799BC}"/>
                </a:ext>
              </a:extLst>
            </p:cNvPr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562;p76">
              <a:extLst>
                <a:ext uri="{FF2B5EF4-FFF2-40B4-BE49-F238E27FC236}">
                  <a16:creationId xmlns:a16="http://schemas.microsoft.com/office/drawing/2014/main" id="{2960F4E7-121E-E508-8E4A-F6D564F9480B}"/>
                </a:ext>
              </a:extLst>
            </p:cNvPr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7978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60"/>
          <p:cNvSpPr txBox="1">
            <a:spLocks noGrp="1"/>
          </p:cNvSpPr>
          <p:nvPr>
            <p:ph type="title"/>
          </p:nvPr>
        </p:nvSpPr>
        <p:spPr>
          <a:xfrm>
            <a:off x="1094263" y="7783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57" name="Google Shape;857;p60"/>
          <p:cNvSpPr txBox="1">
            <a:spLocks noGrp="1"/>
          </p:cNvSpPr>
          <p:nvPr>
            <p:ph type="subTitle" idx="1"/>
          </p:nvPr>
        </p:nvSpPr>
        <p:spPr>
          <a:xfrm>
            <a:off x="1094225" y="1651512"/>
            <a:ext cx="44481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 you have any questions?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+34 654 321 432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yourwebsite.com</a:t>
            </a:r>
            <a:endParaRPr/>
          </a:p>
        </p:txBody>
      </p:sp>
      <p:sp>
        <p:nvSpPr>
          <p:cNvPr id="858" name="Google Shape;858;p60"/>
          <p:cNvSpPr txBox="1"/>
          <p:nvPr/>
        </p:nvSpPr>
        <p:spPr>
          <a:xfrm>
            <a:off x="1094225" y="404365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Please keep this slide for attribution</a:t>
            </a:r>
            <a:endParaRPr sz="12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59" name="Google Shape;859;p60"/>
          <p:cNvSpPr/>
          <p:nvPr/>
        </p:nvSpPr>
        <p:spPr>
          <a:xfrm>
            <a:off x="1178337" y="2949248"/>
            <a:ext cx="313268" cy="313268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60" name="Google Shape;860;p60"/>
          <p:cNvGrpSpPr/>
          <p:nvPr/>
        </p:nvGrpSpPr>
        <p:grpSpPr>
          <a:xfrm>
            <a:off x="1654888" y="2949057"/>
            <a:ext cx="313342" cy="313227"/>
            <a:chOff x="812101" y="2571761"/>
            <a:chExt cx="417066" cy="417024"/>
          </a:xfrm>
        </p:grpSpPr>
        <p:sp>
          <p:nvSpPr>
            <p:cNvPr id="861" name="Google Shape;861;p60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2" name="Google Shape;862;p60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3" name="Google Shape;863;p60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4" name="Google Shape;864;p60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65" name="Google Shape;865;p60"/>
          <p:cNvGrpSpPr/>
          <p:nvPr/>
        </p:nvGrpSpPr>
        <p:grpSpPr>
          <a:xfrm>
            <a:off x="2131458" y="2949057"/>
            <a:ext cx="313310" cy="313227"/>
            <a:chOff x="1323129" y="2571761"/>
            <a:chExt cx="417024" cy="417024"/>
          </a:xfrm>
        </p:grpSpPr>
        <p:sp>
          <p:nvSpPr>
            <p:cNvPr id="866" name="Google Shape;866;p60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7" name="Google Shape;867;p60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8" name="Google Shape;868;p60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9" name="Google Shape;869;p60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4" name="Google Shape;304;p35"/>
          <p:cNvCxnSpPr>
            <a:cxnSpLocks/>
            <a:stCxn id="305" idx="1"/>
          </p:cNvCxnSpPr>
          <p:nvPr/>
        </p:nvCxnSpPr>
        <p:spPr>
          <a:xfrm flipH="1">
            <a:off x="238539" y="3140358"/>
            <a:ext cx="668479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35"/>
          <p:cNvCxnSpPr>
            <a:cxnSpLocks/>
            <a:stCxn id="307" idx="3"/>
          </p:cNvCxnSpPr>
          <p:nvPr/>
        </p:nvCxnSpPr>
        <p:spPr>
          <a:xfrm>
            <a:off x="1853463" y="1512533"/>
            <a:ext cx="7067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8" name="Google Shape;308;p35"/>
          <p:cNvSpPr txBox="1">
            <a:spLocks noGrp="1"/>
          </p:cNvSpPr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Садржај</a:t>
            </a:r>
            <a:endParaRPr b="1"/>
          </a:p>
        </p:txBody>
      </p:sp>
      <p:sp>
        <p:nvSpPr>
          <p:cNvPr id="307" name="Google Shape;307;p35"/>
          <p:cNvSpPr txBox="1">
            <a:spLocks noGrp="1"/>
          </p:cNvSpPr>
          <p:nvPr>
            <p:ph type="title" idx="5"/>
          </p:nvPr>
        </p:nvSpPr>
        <p:spPr>
          <a:xfrm>
            <a:off x="1487763" y="1329683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3" name="Google Shape;313;p35"/>
          <p:cNvSpPr txBox="1">
            <a:spLocks noGrp="1"/>
          </p:cNvSpPr>
          <p:nvPr>
            <p:ph type="title" idx="6"/>
          </p:nvPr>
        </p:nvSpPr>
        <p:spPr>
          <a:xfrm>
            <a:off x="4205550" y="2977575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14" name="Google Shape;314;p35"/>
          <p:cNvSpPr txBox="1">
            <a:spLocks noGrp="1"/>
          </p:cNvSpPr>
          <p:nvPr>
            <p:ph type="title" idx="7"/>
          </p:nvPr>
        </p:nvSpPr>
        <p:spPr>
          <a:xfrm>
            <a:off x="1487763" y="2977575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title" idx="8"/>
          </p:nvPr>
        </p:nvSpPr>
        <p:spPr>
          <a:xfrm>
            <a:off x="4205550" y="1329683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5" name="Google Shape;305;p35"/>
          <p:cNvSpPr txBox="1">
            <a:spLocks noGrp="1"/>
          </p:cNvSpPr>
          <p:nvPr>
            <p:ph type="title" idx="14"/>
          </p:nvPr>
        </p:nvSpPr>
        <p:spPr>
          <a:xfrm>
            <a:off x="6923337" y="2957508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15"/>
          </p:nvPr>
        </p:nvSpPr>
        <p:spPr>
          <a:xfrm>
            <a:off x="6923337" y="1303502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6"/>
          </p:nvPr>
        </p:nvSpPr>
        <p:spPr>
          <a:xfrm>
            <a:off x="1301625" y="1855131"/>
            <a:ext cx="737975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Увод</a:t>
            </a:r>
            <a:endParaRPr b="1"/>
          </a:p>
        </p:txBody>
      </p:sp>
      <p:sp>
        <p:nvSpPr>
          <p:cNvPr id="320" name="Google Shape;320;p35"/>
          <p:cNvSpPr txBox="1">
            <a:spLocks noGrp="1"/>
          </p:cNvSpPr>
          <p:nvPr>
            <p:ph type="subTitle" idx="17"/>
          </p:nvPr>
        </p:nvSpPr>
        <p:spPr>
          <a:xfrm>
            <a:off x="682663" y="3442567"/>
            <a:ext cx="2052586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</a:t>
            </a:r>
            <a:endParaRPr b="1"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18"/>
          </p:nvPr>
        </p:nvSpPr>
        <p:spPr>
          <a:xfrm>
            <a:off x="3235649" y="3477268"/>
            <a:ext cx="2258702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Функционалности</a:t>
            </a:r>
            <a:endParaRPr b="1"/>
          </a:p>
        </p:txBody>
      </p:sp>
      <p:sp>
        <p:nvSpPr>
          <p:cNvPr id="322" name="Google Shape;322;p35"/>
          <p:cNvSpPr txBox="1">
            <a:spLocks noGrp="1"/>
          </p:cNvSpPr>
          <p:nvPr>
            <p:ph type="subTitle" idx="19"/>
          </p:nvPr>
        </p:nvSpPr>
        <p:spPr>
          <a:xfrm>
            <a:off x="3185244" y="1742418"/>
            <a:ext cx="2406311" cy="8224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постојећих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решења</a:t>
            </a:r>
            <a:endParaRPr b="1"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20"/>
          </p:nvPr>
        </p:nvSpPr>
        <p:spPr>
          <a:xfrm>
            <a:off x="6485831" y="3442567"/>
            <a:ext cx="1298496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Закључак</a:t>
            </a:r>
            <a:endParaRPr b="1"/>
          </a:p>
        </p:txBody>
      </p:sp>
      <p:sp>
        <p:nvSpPr>
          <p:cNvPr id="324" name="Google Shape;324;p35"/>
          <p:cNvSpPr txBox="1">
            <a:spLocks noGrp="1"/>
          </p:cNvSpPr>
          <p:nvPr>
            <p:ph type="subTitle" idx="21"/>
          </p:nvPr>
        </p:nvSpPr>
        <p:spPr>
          <a:xfrm>
            <a:off x="5802173" y="1806959"/>
            <a:ext cx="2608028" cy="7658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коришћених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технологија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>
          <a:extLst>
            <a:ext uri="{FF2B5EF4-FFF2-40B4-BE49-F238E27FC236}">
              <a16:creationId xmlns:a16="http://schemas.microsoft.com/office/drawing/2014/main" id="{1527CF8A-D90C-8196-31C8-9715672B3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>
            <a:extLst>
              <a:ext uri="{FF2B5EF4-FFF2-40B4-BE49-F238E27FC236}">
                <a16:creationId xmlns:a16="http://schemas.microsoft.com/office/drawing/2014/main" id="{52BE4DB1-E4D5-EAAF-1CBA-BF482F254B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sr-Cyrl-RS" b="1"/>
              <a:t>Увод</a:t>
            </a:r>
            <a:endParaRPr lang="en-US" b="1"/>
          </a:p>
        </p:txBody>
      </p:sp>
      <p:sp>
        <p:nvSpPr>
          <p:cNvPr id="340" name="Google Shape;340;p37">
            <a:extLst>
              <a:ext uri="{FF2B5EF4-FFF2-40B4-BE49-F238E27FC236}">
                <a16:creationId xmlns:a16="http://schemas.microsoft.com/office/drawing/2014/main" id="{408B76DB-1790-C8B2-1125-AABF359824B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731050" y="1241275"/>
            <a:ext cx="6613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Који проблем се решава?</a:t>
            </a:r>
            <a:endParaRPr b="1"/>
          </a:p>
        </p:txBody>
      </p:sp>
      <p:sp>
        <p:nvSpPr>
          <p:cNvPr id="341" name="Google Shape;341;p37">
            <a:extLst>
              <a:ext uri="{FF2B5EF4-FFF2-40B4-BE49-F238E27FC236}">
                <a16:creationId xmlns:a16="http://schemas.microsoft.com/office/drawing/2014/main" id="{AB25369D-6915-4FCE-0F61-D070BB08D264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31050" y="2395400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Шта људи већ користе</a:t>
            </a:r>
            <a:r>
              <a:rPr lang="en" b="1"/>
              <a:t>?</a:t>
            </a:r>
            <a:endParaRPr b="1"/>
          </a:p>
        </p:txBody>
      </p:sp>
      <p:sp>
        <p:nvSpPr>
          <p:cNvPr id="342" name="Google Shape;342;p37">
            <a:extLst>
              <a:ext uri="{FF2B5EF4-FFF2-40B4-BE49-F238E27FC236}">
                <a16:creationId xmlns:a16="http://schemas.microsoft.com/office/drawing/2014/main" id="{B38E660B-872E-A521-E249-DF51B2355C09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31050" y="3546826"/>
            <a:ext cx="6613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Шта је циљ овог рада?</a:t>
            </a:r>
            <a:endParaRPr b="1"/>
          </a:p>
        </p:txBody>
      </p:sp>
      <p:grpSp>
        <p:nvGrpSpPr>
          <p:cNvPr id="7" name="Google Shape;9713;p76">
            <a:extLst>
              <a:ext uri="{FF2B5EF4-FFF2-40B4-BE49-F238E27FC236}">
                <a16:creationId xmlns:a16="http://schemas.microsoft.com/office/drawing/2014/main" id="{9BF9335C-14F3-8216-09AB-73AE7AB5EC98}"/>
              </a:ext>
            </a:extLst>
          </p:cNvPr>
          <p:cNvGrpSpPr/>
          <p:nvPr/>
        </p:nvGrpSpPr>
        <p:grpSpPr>
          <a:xfrm>
            <a:off x="1124976" y="1317488"/>
            <a:ext cx="353174" cy="347599"/>
            <a:chOff x="683125" y="1955275"/>
            <a:chExt cx="299325" cy="294600"/>
          </a:xfrm>
          <a:solidFill>
            <a:schemeClr val="bg2">
              <a:lumMod val="10000"/>
            </a:schemeClr>
          </a:solidFill>
        </p:grpSpPr>
        <p:sp>
          <p:nvSpPr>
            <p:cNvPr id="8" name="Google Shape;9714;p76">
              <a:extLst>
                <a:ext uri="{FF2B5EF4-FFF2-40B4-BE49-F238E27FC236}">
                  <a16:creationId xmlns:a16="http://schemas.microsoft.com/office/drawing/2014/main" id="{E8DC3638-2922-3020-97D2-51907BEF747B}"/>
                </a:ext>
              </a:extLst>
            </p:cNvPr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" name="Google Shape;9715;p76">
              <a:extLst>
                <a:ext uri="{FF2B5EF4-FFF2-40B4-BE49-F238E27FC236}">
                  <a16:creationId xmlns:a16="http://schemas.microsoft.com/office/drawing/2014/main" id="{CDC9E40F-A200-D095-E19D-6D3038BA7C53}"/>
                </a:ext>
              </a:extLst>
            </p:cNvPr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" name="Google Shape;9716;p76">
              <a:extLst>
                <a:ext uri="{FF2B5EF4-FFF2-40B4-BE49-F238E27FC236}">
                  <a16:creationId xmlns:a16="http://schemas.microsoft.com/office/drawing/2014/main" id="{CABD319A-FD62-4468-6872-5D89BA239C37}"/>
                </a:ext>
              </a:extLst>
            </p:cNvPr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" name="Google Shape;9717;p76">
              <a:extLst>
                <a:ext uri="{FF2B5EF4-FFF2-40B4-BE49-F238E27FC236}">
                  <a16:creationId xmlns:a16="http://schemas.microsoft.com/office/drawing/2014/main" id="{56CE4FCA-B018-1D08-C1D7-C8C91F8966E1}"/>
                </a:ext>
              </a:extLst>
            </p:cNvPr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2" name="Google Shape;9083;p74">
            <a:extLst>
              <a:ext uri="{FF2B5EF4-FFF2-40B4-BE49-F238E27FC236}">
                <a16:creationId xmlns:a16="http://schemas.microsoft.com/office/drawing/2014/main" id="{6F9F1F05-BE82-4358-0554-A531B9CA25A7}"/>
              </a:ext>
            </a:extLst>
          </p:cNvPr>
          <p:cNvSpPr/>
          <p:nvPr/>
        </p:nvSpPr>
        <p:spPr>
          <a:xfrm>
            <a:off x="1125061" y="2500475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3" name="Google Shape;9333;p75">
            <a:extLst>
              <a:ext uri="{FF2B5EF4-FFF2-40B4-BE49-F238E27FC236}">
                <a16:creationId xmlns:a16="http://schemas.microsoft.com/office/drawing/2014/main" id="{B1B64F2A-4FB1-F831-D2F2-57775B4EC7D5}"/>
              </a:ext>
            </a:extLst>
          </p:cNvPr>
          <p:cNvGrpSpPr/>
          <p:nvPr/>
        </p:nvGrpSpPr>
        <p:grpSpPr>
          <a:xfrm>
            <a:off x="1102282" y="3623263"/>
            <a:ext cx="324609" cy="374825"/>
            <a:chOff x="-39783425" y="2337925"/>
            <a:chExt cx="275700" cy="318350"/>
          </a:xfrm>
          <a:solidFill>
            <a:schemeClr val="bg2">
              <a:lumMod val="10000"/>
            </a:schemeClr>
          </a:solidFill>
        </p:grpSpPr>
        <p:sp>
          <p:nvSpPr>
            <p:cNvPr id="14" name="Google Shape;9334;p75">
              <a:extLst>
                <a:ext uri="{FF2B5EF4-FFF2-40B4-BE49-F238E27FC236}">
                  <a16:creationId xmlns:a16="http://schemas.microsoft.com/office/drawing/2014/main" id="{ECC8796C-D829-0BB9-477D-E8E72FD2C805}"/>
                </a:ext>
              </a:extLst>
            </p:cNvPr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335;p75">
              <a:extLst>
                <a:ext uri="{FF2B5EF4-FFF2-40B4-BE49-F238E27FC236}">
                  <a16:creationId xmlns:a16="http://schemas.microsoft.com/office/drawing/2014/main" id="{1E812085-E998-1BB3-9EB5-ABC882D6D7CB}"/>
                </a:ext>
              </a:extLst>
            </p:cNvPr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3175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постојећих решења</a:t>
            </a:r>
            <a:endParaRPr b="1"/>
          </a:p>
        </p:txBody>
      </p:sp>
      <p:graphicFrame>
        <p:nvGraphicFramePr>
          <p:cNvPr id="614" name="Google Shape;614;p50"/>
          <p:cNvGraphicFramePr/>
          <p:nvPr>
            <p:extLst>
              <p:ext uri="{D42A27DB-BD31-4B8C-83A1-F6EECF244321}">
                <p14:modId xmlns:p14="http://schemas.microsoft.com/office/powerpoint/2010/main" val="1254597213"/>
              </p:ext>
            </p:extLst>
          </p:nvPr>
        </p:nvGraphicFramePr>
        <p:xfrm>
          <a:off x="358140" y="1230476"/>
          <a:ext cx="8412479" cy="346800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394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40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145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4508">
                  <a:extLst>
                    <a:ext uri="{9D8B030D-6E8A-4147-A177-3AD203B41FA5}">
                      <a16:colId xmlns:a16="http://schemas.microsoft.com/office/drawing/2014/main" val="710213286"/>
                    </a:ext>
                  </a:extLst>
                </a:gridCol>
              </a:tblGrid>
              <a:tr h="72175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i="1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SrediMe</a:t>
                      </a:r>
                      <a:endParaRPr sz="1600" b="0" i="1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i="1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Fresha</a:t>
                      </a:r>
                      <a:endParaRPr sz="1600" i="1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i="1">
                          <a:solidFill>
                            <a:schemeClr val="dk1"/>
                          </a:solidFill>
                          <a:latin typeface="Figtree Black"/>
                          <a:ea typeface="Figtree Black"/>
                          <a:cs typeface="Figtree Black"/>
                          <a:sym typeface="Figtree Black"/>
                        </a:rPr>
                        <a:t>BarberBooker</a:t>
                      </a:r>
                      <a:endParaRPr sz="1600" i="1">
                        <a:solidFill>
                          <a:schemeClr val="dk1"/>
                        </a:solidFill>
                        <a:latin typeface="Figtree Black"/>
                        <a:ea typeface="Figtree Black"/>
                        <a:cs typeface="Figtree Black"/>
                        <a:sym typeface="Figtree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број преузимања</a:t>
                      </a:r>
                      <a:endParaRPr sz="1200" b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преко 50 000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преко 1 000 000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/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UX/UI</a:t>
                      </a:r>
                      <a:endParaRPr sz="1200" b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задовољавајуће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изузетно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добро</a:t>
                      </a: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претрага салона и резервације</a:t>
                      </a:r>
                      <a:endParaRPr sz="1200" b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интеграција са </a:t>
                      </a:r>
                      <a:r>
                        <a:rPr lang="en-US" sz="1200" b="1" i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Google Calendar</a:t>
                      </a:r>
                      <a:endParaRPr sz="1200" b="1" i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924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sr-Cyrl-RS" sz="1200" b="1">
                          <a:solidFill>
                            <a:schemeClr val="dk1"/>
                          </a:solidFill>
                          <a:latin typeface="Hanken Grotesk"/>
                          <a:ea typeface="Hanken Grotesk"/>
                          <a:cs typeface="Hanken Grotesk"/>
                          <a:sym typeface="Hanken Grotesk"/>
                        </a:rPr>
                        <a:t>онлајн плаћање</a:t>
                      </a:r>
                      <a:endParaRPr sz="1200" b="1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Hanken Grotesk"/>
                        <a:ea typeface="Hanken Grotesk"/>
                        <a:cs typeface="Hanken Grotesk"/>
                        <a:sym typeface="Hanken Grotesk"/>
                      </a:endParaRPr>
                    </a:p>
                  </a:txBody>
                  <a:tcPr marL="91425" marR="91425" marT="0" marB="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8" name="Google Shape;8931;p74">
            <a:extLst>
              <a:ext uri="{FF2B5EF4-FFF2-40B4-BE49-F238E27FC236}">
                <a16:creationId xmlns:a16="http://schemas.microsoft.com/office/drawing/2014/main" id="{E1F4B7CF-F530-10E9-1CD9-2E8C10695AD3}"/>
              </a:ext>
            </a:extLst>
          </p:cNvPr>
          <p:cNvGrpSpPr/>
          <p:nvPr/>
        </p:nvGrpSpPr>
        <p:grpSpPr>
          <a:xfrm>
            <a:off x="2798643" y="3171375"/>
            <a:ext cx="301161" cy="339535"/>
            <a:chOff x="3299850" y="238575"/>
            <a:chExt cx="427725" cy="482225"/>
          </a:xfrm>
        </p:grpSpPr>
        <p:sp>
          <p:nvSpPr>
            <p:cNvPr id="9" name="Google Shape;8932;p74">
              <a:extLst>
                <a:ext uri="{FF2B5EF4-FFF2-40B4-BE49-F238E27FC236}">
                  <a16:creationId xmlns:a16="http://schemas.microsoft.com/office/drawing/2014/main" id="{0361B5EC-8730-D46D-3888-C01DF0F18C91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8933;p74">
              <a:extLst>
                <a:ext uri="{FF2B5EF4-FFF2-40B4-BE49-F238E27FC236}">
                  <a16:creationId xmlns:a16="http://schemas.microsoft.com/office/drawing/2014/main" id="{7307807C-4B10-7847-4055-8ABA09990106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8934;p74">
              <a:extLst>
                <a:ext uri="{FF2B5EF4-FFF2-40B4-BE49-F238E27FC236}">
                  <a16:creationId xmlns:a16="http://schemas.microsoft.com/office/drawing/2014/main" id="{D03D777A-CD7C-1515-81A6-36359E2B2629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8935;p74">
              <a:extLst>
                <a:ext uri="{FF2B5EF4-FFF2-40B4-BE49-F238E27FC236}">
                  <a16:creationId xmlns:a16="http://schemas.microsoft.com/office/drawing/2014/main" id="{413240DE-2EE7-D89F-9A72-8A790DB46D43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" name="Google Shape;8936;p74">
              <a:extLst>
                <a:ext uri="{FF2B5EF4-FFF2-40B4-BE49-F238E27FC236}">
                  <a16:creationId xmlns:a16="http://schemas.microsoft.com/office/drawing/2014/main" id="{AF5D8196-A84D-924B-C5E9-F225788022D6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" name="Google Shape;8931;p74">
            <a:extLst>
              <a:ext uri="{FF2B5EF4-FFF2-40B4-BE49-F238E27FC236}">
                <a16:creationId xmlns:a16="http://schemas.microsoft.com/office/drawing/2014/main" id="{7BD9CC88-1093-1B1D-AC1E-EDAC63CE9578}"/>
              </a:ext>
            </a:extLst>
          </p:cNvPr>
          <p:cNvGrpSpPr/>
          <p:nvPr/>
        </p:nvGrpSpPr>
        <p:grpSpPr>
          <a:xfrm>
            <a:off x="5170992" y="3171375"/>
            <a:ext cx="301161" cy="339535"/>
            <a:chOff x="3299850" y="238575"/>
            <a:chExt cx="427725" cy="482225"/>
          </a:xfrm>
        </p:grpSpPr>
        <p:sp>
          <p:nvSpPr>
            <p:cNvPr id="15" name="Google Shape;8932;p74">
              <a:extLst>
                <a:ext uri="{FF2B5EF4-FFF2-40B4-BE49-F238E27FC236}">
                  <a16:creationId xmlns:a16="http://schemas.microsoft.com/office/drawing/2014/main" id="{01F5B554-6DD0-6CDA-2B8B-43019FBF470A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8933;p74">
              <a:extLst>
                <a:ext uri="{FF2B5EF4-FFF2-40B4-BE49-F238E27FC236}">
                  <a16:creationId xmlns:a16="http://schemas.microsoft.com/office/drawing/2014/main" id="{9A5942F0-AB08-B113-6761-139DCE3E4B11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" name="Google Shape;8934;p74">
              <a:extLst>
                <a:ext uri="{FF2B5EF4-FFF2-40B4-BE49-F238E27FC236}">
                  <a16:creationId xmlns:a16="http://schemas.microsoft.com/office/drawing/2014/main" id="{BF57C162-0D27-83C8-90B0-B40E0B494558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8935;p74">
              <a:extLst>
                <a:ext uri="{FF2B5EF4-FFF2-40B4-BE49-F238E27FC236}">
                  <a16:creationId xmlns:a16="http://schemas.microsoft.com/office/drawing/2014/main" id="{184EF6FC-17AE-21E4-3222-C393A881008A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8936;p74">
              <a:extLst>
                <a:ext uri="{FF2B5EF4-FFF2-40B4-BE49-F238E27FC236}">
                  <a16:creationId xmlns:a16="http://schemas.microsoft.com/office/drawing/2014/main" id="{AA570F7A-080B-711F-E74F-6B1C891FF9C1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6" name="Google Shape;8931;p74">
            <a:extLst>
              <a:ext uri="{FF2B5EF4-FFF2-40B4-BE49-F238E27FC236}">
                <a16:creationId xmlns:a16="http://schemas.microsoft.com/office/drawing/2014/main" id="{433746AC-BA0E-0F40-E9DA-06BE648805DA}"/>
              </a:ext>
            </a:extLst>
          </p:cNvPr>
          <p:cNvGrpSpPr/>
          <p:nvPr/>
        </p:nvGrpSpPr>
        <p:grpSpPr>
          <a:xfrm>
            <a:off x="7510583" y="3171375"/>
            <a:ext cx="301161" cy="339535"/>
            <a:chOff x="3299850" y="238575"/>
            <a:chExt cx="427725" cy="482225"/>
          </a:xfrm>
        </p:grpSpPr>
        <p:sp>
          <p:nvSpPr>
            <p:cNvPr id="27" name="Google Shape;8932;p74">
              <a:extLst>
                <a:ext uri="{FF2B5EF4-FFF2-40B4-BE49-F238E27FC236}">
                  <a16:creationId xmlns:a16="http://schemas.microsoft.com/office/drawing/2014/main" id="{A14690A4-5AAA-BA46-5BCB-FD72E0A42199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8933;p74">
              <a:extLst>
                <a:ext uri="{FF2B5EF4-FFF2-40B4-BE49-F238E27FC236}">
                  <a16:creationId xmlns:a16="http://schemas.microsoft.com/office/drawing/2014/main" id="{2287687E-225A-CF49-655C-DB839DAA5FC3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8934;p74">
              <a:extLst>
                <a:ext uri="{FF2B5EF4-FFF2-40B4-BE49-F238E27FC236}">
                  <a16:creationId xmlns:a16="http://schemas.microsoft.com/office/drawing/2014/main" id="{17EC5946-953C-3BF7-0F8E-16200105E1C6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8935;p74">
              <a:extLst>
                <a:ext uri="{FF2B5EF4-FFF2-40B4-BE49-F238E27FC236}">
                  <a16:creationId xmlns:a16="http://schemas.microsoft.com/office/drawing/2014/main" id="{41ED9B5F-5FE3-9264-6EDA-3D634188B00F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8936;p74">
              <a:extLst>
                <a:ext uri="{FF2B5EF4-FFF2-40B4-BE49-F238E27FC236}">
                  <a16:creationId xmlns:a16="http://schemas.microsoft.com/office/drawing/2014/main" id="{8C688150-7F9A-E2A3-8D46-63AC7A417472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" name="Google Shape;9141;p74">
            <a:extLst>
              <a:ext uri="{FF2B5EF4-FFF2-40B4-BE49-F238E27FC236}">
                <a16:creationId xmlns:a16="http://schemas.microsoft.com/office/drawing/2014/main" id="{BE44BB4E-BE74-CF5D-4C2C-6EB187306F2B}"/>
              </a:ext>
            </a:extLst>
          </p:cNvPr>
          <p:cNvGrpSpPr/>
          <p:nvPr/>
        </p:nvGrpSpPr>
        <p:grpSpPr>
          <a:xfrm>
            <a:off x="2779130" y="4275947"/>
            <a:ext cx="340186" cy="340168"/>
            <a:chOff x="5053900" y="3804850"/>
            <a:chExt cx="483150" cy="483125"/>
          </a:xfrm>
        </p:grpSpPr>
        <p:sp>
          <p:nvSpPr>
            <p:cNvPr id="50" name="Google Shape;9142;p74">
              <a:extLst>
                <a:ext uri="{FF2B5EF4-FFF2-40B4-BE49-F238E27FC236}">
                  <a16:creationId xmlns:a16="http://schemas.microsoft.com/office/drawing/2014/main" id="{1EDF55D0-7D00-3728-48F4-495A87B147DF}"/>
                </a:ext>
              </a:extLst>
            </p:cNvPr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" name="Google Shape;9143;p74">
              <a:extLst>
                <a:ext uri="{FF2B5EF4-FFF2-40B4-BE49-F238E27FC236}">
                  <a16:creationId xmlns:a16="http://schemas.microsoft.com/office/drawing/2014/main" id="{0195FB8E-BDA2-CBFD-99B7-C5E902D675AD}"/>
                </a:ext>
              </a:extLst>
            </p:cNvPr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9144;p74">
              <a:extLst>
                <a:ext uri="{FF2B5EF4-FFF2-40B4-BE49-F238E27FC236}">
                  <a16:creationId xmlns:a16="http://schemas.microsoft.com/office/drawing/2014/main" id="{20DABFA1-5A7B-5270-D18E-583B4941FA56}"/>
                </a:ext>
              </a:extLst>
            </p:cNvPr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9145;p74">
              <a:extLst>
                <a:ext uri="{FF2B5EF4-FFF2-40B4-BE49-F238E27FC236}">
                  <a16:creationId xmlns:a16="http://schemas.microsoft.com/office/drawing/2014/main" id="{2BBC0CFD-4C38-579F-8F26-DFDC785EDAD2}"/>
                </a:ext>
              </a:extLst>
            </p:cNvPr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" name="Google Shape;8931;p74">
            <a:extLst>
              <a:ext uri="{FF2B5EF4-FFF2-40B4-BE49-F238E27FC236}">
                <a16:creationId xmlns:a16="http://schemas.microsoft.com/office/drawing/2014/main" id="{5B024098-1649-78C8-32DC-DE88E48BB1D8}"/>
              </a:ext>
            </a:extLst>
          </p:cNvPr>
          <p:cNvGrpSpPr/>
          <p:nvPr/>
        </p:nvGrpSpPr>
        <p:grpSpPr>
          <a:xfrm>
            <a:off x="5170992" y="4266326"/>
            <a:ext cx="301161" cy="339535"/>
            <a:chOff x="3299850" y="238575"/>
            <a:chExt cx="427725" cy="482225"/>
          </a:xfrm>
        </p:grpSpPr>
        <p:sp>
          <p:nvSpPr>
            <p:cNvPr id="55" name="Google Shape;8932;p74">
              <a:extLst>
                <a:ext uri="{FF2B5EF4-FFF2-40B4-BE49-F238E27FC236}">
                  <a16:creationId xmlns:a16="http://schemas.microsoft.com/office/drawing/2014/main" id="{956534AC-8CBB-2736-A571-2EFBE087B23B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6" name="Google Shape;8933;p74">
              <a:extLst>
                <a:ext uri="{FF2B5EF4-FFF2-40B4-BE49-F238E27FC236}">
                  <a16:creationId xmlns:a16="http://schemas.microsoft.com/office/drawing/2014/main" id="{FC48CB82-B5C0-BFA2-9CD5-9D7D94C558BF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" name="Google Shape;8934;p74">
              <a:extLst>
                <a:ext uri="{FF2B5EF4-FFF2-40B4-BE49-F238E27FC236}">
                  <a16:creationId xmlns:a16="http://schemas.microsoft.com/office/drawing/2014/main" id="{2F68B166-4EB0-D39E-0D9D-43E92EF4CA35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" name="Google Shape;8935;p74">
              <a:extLst>
                <a:ext uri="{FF2B5EF4-FFF2-40B4-BE49-F238E27FC236}">
                  <a16:creationId xmlns:a16="http://schemas.microsoft.com/office/drawing/2014/main" id="{1C1A28F9-1ED6-8F36-1473-3EA54358D108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" name="Google Shape;8936;p74">
              <a:extLst>
                <a:ext uri="{FF2B5EF4-FFF2-40B4-BE49-F238E27FC236}">
                  <a16:creationId xmlns:a16="http://schemas.microsoft.com/office/drawing/2014/main" id="{990D3490-9468-93CD-C8CE-3CFDC3BD1D85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" name="Google Shape;9141;p74">
            <a:extLst>
              <a:ext uri="{FF2B5EF4-FFF2-40B4-BE49-F238E27FC236}">
                <a16:creationId xmlns:a16="http://schemas.microsoft.com/office/drawing/2014/main" id="{3E8B6A7B-8E25-C176-FE0E-BD5A78969ECB}"/>
              </a:ext>
            </a:extLst>
          </p:cNvPr>
          <p:cNvGrpSpPr/>
          <p:nvPr/>
        </p:nvGrpSpPr>
        <p:grpSpPr>
          <a:xfrm>
            <a:off x="7491070" y="4275947"/>
            <a:ext cx="340186" cy="340168"/>
            <a:chOff x="5053900" y="3804850"/>
            <a:chExt cx="483150" cy="483125"/>
          </a:xfrm>
        </p:grpSpPr>
        <p:sp>
          <p:nvSpPr>
            <p:cNvPr id="61" name="Google Shape;9142;p74">
              <a:extLst>
                <a:ext uri="{FF2B5EF4-FFF2-40B4-BE49-F238E27FC236}">
                  <a16:creationId xmlns:a16="http://schemas.microsoft.com/office/drawing/2014/main" id="{F1D4D703-8116-34DE-F072-720875351120}"/>
                </a:ext>
              </a:extLst>
            </p:cNvPr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" name="Google Shape;9143;p74">
              <a:extLst>
                <a:ext uri="{FF2B5EF4-FFF2-40B4-BE49-F238E27FC236}">
                  <a16:creationId xmlns:a16="http://schemas.microsoft.com/office/drawing/2014/main" id="{44F625EA-D3D0-5194-9F8B-4F6E1EAE0AAA}"/>
                </a:ext>
              </a:extLst>
            </p:cNvPr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" name="Google Shape;9144;p74">
              <a:extLst>
                <a:ext uri="{FF2B5EF4-FFF2-40B4-BE49-F238E27FC236}">
                  <a16:creationId xmlns:a16="http://schemas.microsoft.com/office/drawing/2014/main" id="{958E07C9-0BAE-A98F-87F4-72F6EEFA5C22}"/>
                </a:ext>
              </a:extLst>
            </p:cNvPr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6" name="Google Shape;9145;p74">
              <a:extLst>
                <a:ext uri="{FF2B5EF4-FFF2-40B4-BE49-F238E27FC236}">
                  <a16:creationId xmlns:a16="http://schemas.microsoft.com/office/drawing/2014/main" id="{A50BA1E9-157E-1092-929D-8658922A31EF}"/>
                </a:ext>
              </a:extLst>
            </p:cNvPr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77" name="Google Shape;8931;p74">
            <a:extLst>
              <a:ext uri="{FF2B5EF4-FFF2-40B4-BE49-F238E27FC236}">
                <a16:creationId xmlns:a16="http://schemas.microsoft.com/office/drawing/2014/main" id="{1A57A91B-D322-A2CD-1721-97C17BE7E991}"/>
              </a:ext>
            </a:extLst>
          </p:cNvPr>
          <p:cNvGrpSpPr/>
          <p:nvPr/>
        </p:nvGrpSpPr>
        <p:grpSpPr>
          <a:xfrm>
            <a:off x="7510582" y="3723661"/>
            <a:ext cx="301161" cy="339535"/>
            <a:chOff x="3299850" y="238575"/>
            <a:chExt cx="427725" cy="482225"/>
          </a:xfrm>
        </p:grpSpPr>
        <p:sp>
          <p:nvSpPr>
            <p:cNvPr id="578" name="Google Shape;8932;p74">
              <a:extLst>
                <a:ext uri="{FF2B5EF4-FFF2-40B4-BE49-F238E27FC236}">
                  <a16:creationId xmlns:a16="http://schemas.microsoft.com/office/drawing/2014/main" id="{A632EBBA-277D-005C-90AE-879EC9F032B3}"/>
                </a:ext>
              </a:extLst>
            </p:cNvPr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" name="Google Shape;8933;p74">
              <a:extLst>
                <a:ext uri="{FF2B5EF4-FFF2-40B4-BE49-F238E27FC236}">
                  <a16:creationId xmlns:a16="http://schemas.microsoft.com/office/drawing/2014/main" id="{823E69C4-8034-FAC9-5CDA-F82C8FF28502}"/>
                </a:ext>
              </a:extLst>
            </p:cNvPr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" name="Google Shape;8934;p74">
              <a:extLst>
                <a:ext uri="{FF2B5EF4-FFF2-40B4-BE49-F238E27FC236}">
                  <a16:creationId xmlns:a16="http://schemas.microsoft.com/office/drawing/2014/main" id="{D8EE1E71-E11C-A414-470C-AF5ABA7987DE}"/>
                </a:ext>
              </a:extLst>
            </p:cNvPr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" name="Google Shape;8935;p74">
              <a:extLst>
                <a:ext uri="{FF2B5EF4-FFF2-40B4-BE49-F238E27FC236}">
                  <a16:creationId xmlns:a16="http://schemas.microsoft.com/office/drawing/2014/main" id="{22D35B2A-6B35-8DF2-D483-4F2B79CFC308}"/>
                </a:ext>
              </a:extLst>
            </p:cNvPr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" name="Google Shape;8936;p74">
              <a:extLst>
                <a:ext uri="{FF2B5EF4-FFF2-40B4-BE49-F238E27FC236}">
                  <a16:creationId xmlns:a16="http://schemas.microsoft.com/office/drawing/2014/main" id="{FAA98E88-D947-CF63-13E0-56AF28A9B910}"/>
                </a:ext>
              </a:extLst>
            </p:cNvPr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3" name="Google Shape;9141;p74">
            <a:extLst>
              <a:ext uri="{FF2B5EF4-FFF2-40B4-BE49-F238E27FC236}">
                <a16:creationId xmlns:a16="http://schemas.microsoft.com/office/drawing/2014/main" id="{7C8B2A00-FE48-ABF3-2D85-6385CF307C27}"/>
              </a:ext>
            </a:extLst>
          </p:cNvPr>
          <p:cNvGrpSpPr/>
          <p:nvPr/>
        </p:nvGrpSpPr>
        <p:grpSpPr>
          <a:xfrm>
            <a:off x="2779130" y="3723028"/>
            <a:ext cx="340186" cy="340168"/>
            <a:chOff x="5053900" y="3804850"/>
            <a:chExt cx="483150" cy="483125"/>
          </a:xfrm>
        </p:grpSpPr>
        <p:sp>
          <p:nvSpPr>
            <p:cNvPr id="584" name="Google Shape;9142;p74">
              <a:extLst>
                <a:ext uri="{FF2B5EF4-FFF2-40B4-BE49-F238E27FC236}">
                  <a16:creationId xmlns:a16="http://schemas.microsoft.com/office/drawing/2014/main" id="{1E8929EC-CBE9-9589-060F-E40494543BE7}"/>
                </a:ext>
              </a:extLst>
            </p:cNvPr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" name="Google Shape;9143;p74">
              <a:extLst>
                <a:ext uri="{FF2B5EF4-FFF2-40B4-BE49-F238E27FC236}">
                  <a16:creationId xmlns:a16="http://schemas.microsoft.com/office/drawing/2014/main" id="{2C953858-9B3C-642E-6EC7-031F1319E704}"/>
                </a:ext>
              </a:extLst>
            </p:cNvPr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" name="Google Shape;9144;p74">
              <a:extLst>
                <a:ext uri="{FF2B5EF4-FFF2-40B4-BE49-F238E27FC236}">
                  <a16:creationId xmlns:a16="http://schemas.microsoft.com/office/drawing/2014/main" id="{7983938B-1218-50FC-C302-73CB72283DD2}"/>
                </a:ext>
              </a:extLst>
            </p:cNvPr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" name="Google Shape;9145;p74">
              <a:extLst>
                <a:ext uri="{FF2B5EF4-FFF2-40B4-BE49-F238E27FC236}">
                  <a16:creationId xmlns:a16="http://schemas.microsoft.com/office/drawing/2014/main" id="{7DACEC11-5562-D6DC-EAB7-AE12C4A1DA68}"/>
                </a:ext>
              </a:extLst>
            </p:cNvPr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8" name="Google Shape;9141;p74">
            <a:extLst>
              <a:ext uri="{FF2B5EF4-FFF2-40B4-BE49-F238E27FC236}">
                <a16:creationId xmlns:a16="http://schemas.microsoft.com/office/drawing/2014/main" id="{F5E72D07-144A-059D-C995-C8676DA55416}"/>
              </a:ext>
            </a:extLst>
          </p:cNvPr>
          <p:cNvGrpSpPr/>
          <p:nvPr/>
        </p:nvGrpSpPr>
        <p:grpSpPr>
          <a:xfrm>
            <a:off x="5151479" y="3718534"/>
            <a:ext cx="340186" cy="340168"/>
            <a:chOff x="5053900" y="3804850"/>
            <a:chExt cx="483150" cy="483125"/>
          </a:xfrm>
        </p:grpSpPr>
        <p:sp>
          <p:nvSpPr>
            <p:cNvPr id="589" name="Google Shape;9142;p74">
              <a:extLst>
                <a:ext uri="{FF2B5EF4-FFF2-40B4-BE49-F238E27FC236}">
                  <a16:creationId xmlns:a16="http://schemas.microsoft.com/office/drawing/2014/main" id="{B0A19D64-CF1A-3E9A-CBD3-A3340F089CE0}"/>
                </a:ext>
              </a:extLst>
            </p:cNvPr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" name="Google Shape;9143;p74">
              <a:extLst>
                <a:ext uri="{FF2B5EF4-FFF2-40B4-BE49-F238E27FC236}">
                  <a16:creationId xmlns:a16="http://schemas.microsoft.com/office/drawing/2014/main" id="{6DA21BDE-687A-9AB2-0D0E-D88AC69152C2}"/>
                </a:ext>
              </a:extLst>
            </p:cNvPr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" name="Google Shape;9144;p74">
              <a:extLst>
                <a:ext uri="{FF2B5EF4-FFF2-40B4-BE49-F238E27FC236}">
                  <a16:creationId xmlns:a16="http://schemas.microsoft.com/office/drawing/2014/main" id="{982831CD-F1D7-E1F1-7727-27FD97EF0E78}"/>
                </a:ext>
              </a:extLst>
            </p:cNvPr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" name="Google Shape;9145;p74">
              <a:extLst>
                <a:ext uri="{FF2B5EF4-FFF2-40B4-BE49-F238E27FC236}">
                  <a16:creationId xmlns:a16="http://schemas.microsoft.com/office/drawing/2014/main" id="{47E1C8BF-B3D5-A216-B0FE-3B152E9392FB}"/>
                </a:ext>
              </a:extLst>
            </p:cNvPr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bg1">
                  <a:lumMod val="1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>
          <a:extLst>
            <a:ext uri="{FF2B5EF4-FFF2-40B4-BE49-F238E27FC236}">
              <a16:creationId xmlns:a16="http://schemas.microsoft.com/office/drawing/2014/main" id="{6F8A6834-D395-03B1-F021-BFD0D1971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2">
            <a:extLst>
              <a:ext uri="{FF2B5EF4-FFF2-40B4-BE49-F238E27FC236}">
                <a16:creationId xmlns:a16="http://schemas.microsoft.com/office/drawing/2014/main" id="{60500F6A-229C-F705-293E-311E7404F8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816827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коришћених технологија</a:t>
            </a:r>
            <a:r>
              <a:rPr lang="en-US" b="1"/>
              <a:t> -</a:t>
            </a:r>
            <a:r>
              <a:rPr lang="sr-Cyrl-RS" b="1"/>
              <a:t> уопштено</a:t>
            </a:r>
            <a:endParaRPr b="1"/>
          </a:p>
        </p:txBody>
      </p:sp>
      <p:sp>
        <p:nvSpPr>
          <p:cNvPr id="647" name="Google Shape;647;p52">
            <a:extLst>
              <a:ext uri="{FF2B5EF4-FFF2-40B4-BE49-F238E27FC236}">
                <a16:creationId xmlns:a16="http://schemas.microsoft.com/office/drawing/2014/main" id="{5B2AA39A-0A57-69C1-D717-6743E165DD2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1107440"/>
            <a:ext cx="7704000" cy="3591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Развојна окружења – </a:t>
            </a:r>
            <a:r>
              <a:rPr lang="sr-Cyrl-RS" sz="2000" i="1"/>
              <a:t>А</a:t>
            </a:r>
            <a:r>
              <a:rPr lang="en-US" sz="2000" i="1"/>
              <a:t>ndroid Studio</a:t>
            </a:r>
            <a:r>
              <a:rPr lang="en-US" sz="2000"/>
              <a:t>, </a:t>
            </a:r>
            <a:r>
              <a:rPr lang="en-US" sz="2000" i="1"/>
              <a:t>IntelliJ IDEA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Котлин програмски језик</a:t>
            </a:r>
            <a:endParaRPr lang="en-US" sz="2000"/>
          </a:p>
          <a:p>
            <a:pPr marL="257175" indent="-304800"/>
            <a:r>
              <a:rPr lang="sr-Cyrl-RS" sz="2000"/>
              <a:t>Обавештења у виду </a:t>
            </a:r>
            <a:r>
              <a:rPr lang="en-US" sz="2000" i="1"/>
              <a:t>push</a:t>
            </a:r>
            <a:r>
              <a:rPr lang="sr-Cyrl-RS" sz="2000" i="1"/>
              <a:t> </a:t>
            </a:r>
            <a:r>
              <a:rPr lang="sr-Cyrl-RS" sz="2000"/>
              <a:t>нотификација уз </a:t>
            </a:r>
            <a:r>
              <a:rPr lang="en-US" sz="2000"/>
              <a:t>FCM (</a:t>
            </a:r>
            <a:r>
              <a:rPr lang="en-US" sz="2000" i="1"/>
              <a:t>Firebase Cloud Messaging</a:t>
            </a:r>
            <a:r>
              <a:rPr lang="en-US" sz="2000"/>
              <a:t>)</a:t>
            </a:r>
          </a:p>
          <a:p>
            <a:pPr marL="257175" lvl="0" indent="-304800"/>
            <a:r>
              <a:rPr lang="sr-Cyrl-RS" sz="2000"/>
              <a:t>Аутентикација уз </a:t>
            </a:r>
            <a:r>
              <a:rPr lang="en-US" sz="2000"/>
              <a:t>JWT (JSON</a:t>
            </a:r>
            <a:r>
              <a:rPr lang="en-US" sz="2000" i="1"/>
              <a:t> Web Tokens</a:t>
            </a:r>
            <a:r>
              <a:rPr lang="en-US" sz="2000"/>
              <a:t>)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endParaRPr lang="sr-Cyrl-RS" sz="2000" i="1"/>
          </a:p>
        </p:txBody>
      </p:sp>
    </p:spTree>
    <p:extLst>
      <p:ext uri="{BB962C8B-B14F-4D97-AF65-F5344CB8AC3E}">
        <p14:creationId xmlns:p14="http://schemas.microsoft.com/office/powerpoint/2010/main" val="3857408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>
          <a:extLst>
            <a:ext uri="{FF2B5EF4-FFF2-40B4-BE49-F238E27FC236}">
              <a16:creationId xmlns:a16="http://schemas.microsoft.com/office/drawing/2014/main" id="{472D692A-2883-92FF-06DA-4F3A34427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2">
            <a:extLst>
              <a:ext uri="{FF2B5EF4-FFF2-40B4-BE49-F238E27FC236}">
                <a16:creationId xmlns:a16="http://schemas.microsoft.com/office/drawing/2014/main" id="{F7CAE1E7-4EBF-DEFF-BB40-48E5FD7483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92805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коришћених технологија</a:t>
            </a:r>
            <a:r>
              <a:rPr lang="en-US" b="1"/>
              <a:t> - </a:t>
            </a:r>
            <a:r>
              <a:rPr lang="sr-Cyrl-RS" b="1"/>
              <a:t>клијент</a:t>
            </a:r>
            <a:endParaRPr b="1"/>
          </a:p>
        </p:txBody>
      </p:sp>
      <p:sp>
        <p:nvSpPr>
          <p:cNvPr id="647" name="Google Shape;647;p52">
            <a:extLst>
              <a:ext uri="{FF2B5EF4-FFF2-40B4-BE49-F238E27FC236}">
                <a16:creationId xmlns:a16="http://schemas.microsoft.com/office/drawing/2014/main" id="{65675359-2830-61BA-92D3-1B40F654778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1107440"/>
            <a:ext cx="7704000" cy="3591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Асинхроно програмирање уз Котлин корутине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Android Jetpack</a:t>
            </a:r>
            <a:r>
              <a:rPr lang="en-US" sz="2000"/>
              <a:t> </a:t>
            </a:r>
            <a:r>
              <a:rPr lang="sr-Cyrl-RS" sz="2000"/>
              <a:t>технологије</a:t>
            </a:r>
            <a:endParaRPr lang="en-US" sz="2000"/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Google Sign-In</a:t>
            </a:r>
            <a:r>
              <a:rPr lang="en-US" sz="2000"/>
              <a:t> </a:t>
            </a:r>
            <a:r>
              <a:rPr lang="sr-Cyrl-RS" sz="2000"/>
              <a:t>уз </a:t>
            </a:r>
            <a:r>
              <a:rPr lang="en-US" sz="2000" i="1"/>
              <a:t>Google OAuth </a:t>
            </a:r>
            <a:r>
              <a:rPr lang="en-US" sz="2000"/>
              <a:t>2.0</a:t>
            </a:r>
            <a:r>
              <a:rPr lang="sr-Cyrl-RS" sz="2000"/>
              <a:t> ауторизациони протокол</a:t>
            </a:r>
            <a:r>
              <a:rPr lang="en-US" sz="2000"/>
              <a:t> </a:t>
            </a:r>
            <a:endParaRPr lang="sr-Cyrl-RS" sz="2000"/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Dependency Injection</a:t>
            </a:r>
            <a:r>
              <a:rPr lang="en-US" sz="2000"/>
              <a:t> </a:t>
            </a:r>
            <a:r>
              <a:rPr lang="sr-Cyrl-RS" sz="2000"/>
              <a:t>уз </a:t>
            </a:r>
            <a:r>
              <a:rPr lang="en-US" sz="2000" i="1"/>
              <a:t>Hilt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Мрежна комуникација уз </a:t>
            </a:r>
            <a:r>
              <a:rPr lang="en-US" sz="2000" i="1"/>
              <a:t>Retrofit</a:t>
            </a:r>
          </a:p>
        </p:txBody>
      </p:sp>
    </p:spTree>
    <p:extLst>
      <p:ext uri="{BB962C8B-B14F-4D97-AF65-F5344CB8AC3E}">
        <p14:creationId xmlns:p14="http://schemas.microsoft.com/office/powerpoint/2010/main" val="2331164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>
          <a:extLst>
            <a:ext uri="{FF2B5EF4-FFF2-40B4-BE49-F238E27FC236}">
              <a16:creationId xmlns:a16="http://schemas.microsoft.com/office/drawing/2014/main" id="{11ECA59C-42AA-644D-FE5F-5CF7959B1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2">
            <a:extLst>
              <a:ext uri="{FF2B5EF4-FFF2-40B4-BE49-F238E27FC236}">
                <a16:creationId xmlns:a16="http://schemas.microsoft.com/office/drawing/2014/main" id="{A9DDC411-A3DB-EFCC-0CD2-EA4F6D281D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92805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Преглед коришћених технологија - сервер</a:t>
            </a:r>
            <a:endParaRPr b="1"/>
          </a:p>
        </p:txBody>
      </p:sp>
      <p:sp>
        <p:nvSpPr>
          <p:cNvPr id="647" name="Google Shape;647;p52">
            <a:extLst>
              <a:ext uri="{FF2B5EF4-FFF2-40B4-BE49-F238E27FC236}">
                <a16:creationId xmlns:a16="http://schemas.microsoft.com/office/drawing/2014/main" id="{62828AD5-4D0C-50EB-C955-E9153A43E6E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1107440"/>
            <a:ext cx="7704000" cy="3591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Ktor</a:t>
            </a:r>
            <a:r>
              <a:rPr lang="en-US" sz="2000"/>
              <a:t> </a:t>
            </a:r>
            <a:r>
              <a:rPr lang="sr-Cyrl-RS" sz="2000"/>
              <a:t>радни оквир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en-US" sz="2000" i="1"/>
              <a:t>MySQL</a:t>
            </a:r>
            <a:r>
              <a:rPr lang="en-US" sz="2000"/>
              <a:t> </a:t>
            </a:r>
            <a:r>
              <a:rPr lang="sr-Cyrl-RS" sz="2000"/>
              <a:t>сервер базе података (</a:t>
            </a:r>
            <a:r>
              <a:rPr lang="en-US" sz="2000"/>
              <a:t>JDBC</a:t>
            </a:r>
            <a:r>
              <a:rPr lang="sr-Cyrl-RS" sz="2000"/>
              <a:t> (</a:t>
            </a:r>
            <a:r>
              <a:rPr lang="en-US" sz="2000" i="1"/>
              <a:t>Java Database Connectivity</a:t>
            </a:r>
            <a:r>
              <a:rPr lang="sr-Cyrl-RS" sz="2000"/>
              <a:t>)</a:t>
            </a:r>
            <a:r>
              <a:rPr lang="en-US" sz="2000"/>
              <a:t> </a:t>
            </a:r>
            <a:r>
              <a:rPr lang="sr-Cyrl-RS" sz="2000"/>
              <a:t>и </a:t>
            </a:r>
            <a:r>
              <a:rPr lang="en-US" sz="2000" i="1"/>
              <a:t>HikariCP </a:t>
            </a:r>
            <a:r>
              <a:rPr lang="sr-Cyrl-RS" sz="2000"/>
              <a:t>за конекцију)</a:t>
            </a:r>
            <a:endParaRPr lang="en-US" sz="2000"/>
          </a:p>
          <a:p>
            <a:pPr marL="257175" indent="-304800"/>
            <a:r>
              <a:rPr lang="en-US" sz="2000" i="1"/>
              <a:t>Google Calendar </a:t>
            </a:r>
            <a:r>
              <a:rPr lang="en-US" sz="2000"/>
              <a:t>API</a:t>
            </a:r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r>
              <a:rPr lang="sr-Cyrl-RS" sz="2000"/>
              <a:t>Контејнеризација уз </a:t>
            </a:r>
            <a:r>
              <a:rPr lang="en-US" sz="2000" i="1"/>
              <a:t>Docker</a:t>
            </a:r>
            <a:endParaRPr lang="sr-Cyrl-RS" sz="2000" i="1"/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endParaRPr lang="en-US" sz="2000"/>
          </a:p>
          <a:p>
            <a:pPr marL="257175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Hanken Grotesk"/>
              <a:buChar char="●"/>
            </a:pPr>
            <a:endParaRPr lang="sr-Cyrl-RS" sz="2000" i="1"/>
          </a:p>
        </p:txBody>
      </p:sp>
    </p:spTree>
    <p:extLst>
      <p:ext uri="{BB962C8B-B14F-4D97-AF65-F5344CB8AC3E}">
        <p14:creationId xmlns:p14="http://schemas.microsoft.com/office/powerpoint/2010/main" val="4070176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7DDB7257-19D3-72E0-A3D2-4C2DD6696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6E39B5AD-34B2-3FD4-4612-122641582259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65123" t="-15730" r="-70804" b="-15431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8B3D11A5-E677-1B7A-636B-841B00B926DB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0B9462EC-1857-4072-488A-987761170EC4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61071C59-5B5A-4FAD-54C0-CB4334C633B0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6413234C-DF64-152C-2B40-F96D84D57049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C0E89333-10A4-8D60-20AB-92459D1DA3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- архитектура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C70F7A20-6DB1-C180-E7E9-ADB3A7195697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60039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sr-Cyrl-RS" b="1"/>
              <a:t>Општа архитектура система</a:t>
            </a:r>
          </a:p>
        </p:txBody>
      </p:sp>
    </p:spTree>
    <p:extLst>
      <p:ext uri="{BB962C8B-B14F-4D97-AF65-F5344CB8AC3E}">
        <p14:creationId xmlns:p14="http://schemas.microsoft.com/office/powerpoint/2010/main" val="3795403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D8383A4E-F41D-22D2-5BAF-B93189CB9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42">
            <a:extLst>
              <a:ext uri="{FF2B5EF4-FFF2-40B4-BE49-F238E27FC236}">
                <a16:creationId xmlns:a16="http://schemas.microsoft.com/office/drawing/2014/main" id="{671CD289-14A7-0A12-DA8E-2DB5DB54895E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-14687" t="-36860" r="-14889" b="-36465"/>
          <a:stretch>
            <a:fillRect/>
          </a:stretch>
        </p:blipFill>
        <p:spPr>
          <a:xfrm>
            <a:off x="7123" y="-6627"/>
            <a:ext cx="9144003" cy="5143502"/>
          </a:xfrm>
          <a:prstGeom prst="rect">
            <a:avLst/>
          </a:prstGeom>
        </p:spPr>
      </p:pic>
      <p:grpSp>
        <p:nvGrpSpPr>
          <p:cNvPr id="405" name="Google Shape;405;p42">
            <a:extLst>
              <a:ext uri="{FF2B5EF4-FFF2-40B4-BE49-F238E27FC236}">
                <a16:creationId xmlns:a16="http://schemas.microsoft.com/office/drawing/2014/main" id="{7D7F5805-9927-42C7-6352-69194019C5F3}"/>
              </a:ext>
            </a:extLst>
          </p:cNvPr>
          <p:cNvGrpSpPr/>
          <p:nvPr/>
        </p:nvGrpSpPr>
        <p:grpSpPr>
          <a:xfrm>
            <a:off x="727425" y="-22625"/>
            <a:ext cx="7703400" cy="5194000"/>
            <a:chOff x="727425" y="-22625"/>
            <a:chExt cx="7703400" cy="5194000"/>
          </a:xfrm>
        </p:grpSpPr>
        <p:sp>
          <p:nvSpPr>
            <p:cNvPr id="406" name="Google Shape;406;p42">
              <a:extLst>
                <a:ext uri="{FF2B5EF4-FFF2-40B4-BE49-F238E27FC236}">
                  <a16:creationId xmlns:a16="http://schemas.microsoft.com/office/drawing/2014/main" id="{5399EDB9-F0F6-AE95-8BAB-64E8C7B48157}"/>
                </a:ext>
              </a:extLst>
            </p:cNvPr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7" name="Google Shape;407;p42">
              <a:extLst>
                <a:ext uri="{FF2B5EF4-FFF2-40B4-BE49-F238E27FC236}">
                  <a16:creationId xmlns:a16="http://schemas.microsoft.com/office/drawing/2014/main" id="{1C06CAEB-272E-8B80-FF9B-3D03D750EB55}"/>
                </a:ext>
              </a:extLst>
            </p:cNvPr>
            <p:cNvCxnSpPr/>
            <p:nvPr/>
          </p:nvCxnSpPr>
          <p:spPr>
            <a:xfrm rot="10800000">
              <a:off x="727425" y="460857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8" name="Google Shape;408;p42">
              <a:extLst>
                <a:ext uri="{FF2B5EF4-FFF2-40B4-BE49-F238E27FC236}">
                  <a16:creationId xmlns:a16="http://schemas.microsoft.com/office/drawing/2014/main" id="{FF06BBC1-4176-C82E-C2BE-0D778208C803}"/>
                </a:ext>
              </a:extLst>
            </p:cNvPr>
            <p:cNvCxnSpPr/>
            <p:nvPr/>
          </p:nvCxnSpPr>
          <p:spPr>
            <a:xfrm rot="10800000">
              <a:off x="8430775" y="-22625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Google Shape;409;p42">
            <a:extLst>
              <a:ext uri="{FF2B5EF4-FFF2-40B4-BE49-F238E27FC236}">
                <a16:creationId xmlns:a16="http://schemas.microsoft.com/office/drawing/2014/main" id="{5F543B17-4DE0-E666-EEBC-C94D1AFFE9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25" y="43817"/>
            <a:ext cx="7483238" cy="4207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b="1"/>
              <a:t>Имплементација - архитектура</a:t>
            </a:r>
            <a:endParaRPr b="1"/>
          </a:p>
        </p:txBody>
      </p:sp>
      <p:sp>
        <p:nvSpPr>
          <p:cNvPr id="5" name="Google Shape;409;p42">
            <a:extLst>
              <a:ext uri="{FF2B5EF4-FFF2-40B4-BE49-F238E27FC236}">
                <a16:creationId xmlns:a16="http://schemas.microsoft.com/office/drawing/2014/main" id="{43C6E3EB-CEB2-2578-FA2E-FA15DAF4EF38}"/>
              </a:ext>
            </a:extLst>
          </p:cNvPr>
          <p:cNvSpPr txBox="1">
            <a:spLocks/>
          </p:cNvSpPr>
          <p:nvPr/>
        </p:nvSpPr>
        <p:spPr>
          <a:xfrm>
            <a:off x="771803" y="4679600"/>
            <a:ext cx="7600393" cy="42075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r>
              <a:rPr lang="en-US" b="1"/>
              <a:t>MVVM </a:t>
            </a:r>
            <a:r>
              <a:rPr lang="sr-Cyrl-RS" b="1"/>
              <a:t>архитектура</a:t>
            </a:r>
          </a:p>
        </p:txBody>
      </p:sp>
    </p:spTree>
    <p:extLst>
      <p:ext uri="{BB962C8B-B14F-4D97-AF65-F5344CB8AC3E}">
        <p14:creationId xmlns:p14="http://schemas.microsoft.com/office/powerpoint/2010/main" val="3546891588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Black &amp; White Thesis Defense by Slidesgo">
  <a:themeElements>
    <a:clrScheme name="Simple Light">
      <a:dk1>
        <a:srgbClr val="333333"/>
      </a:dk1>
      <a:lt1>
        <a:srgbClr val="FDFDFD"/>
      </a:lt1>
      <a:dk2>
        <a:srgbClr val="E8E7E7"/>
      </a:dk2>
      <a:lt2>
        <a:srgbClr val="B2B2B2"/>
      </a:lt2>
      <a:accent1>
        <a:srgbClr val="77777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324</Words>
  <Application>Microsoft Office PowerPoint</Application>
  <PresentationFormat>On-screen Show (16:9)</PresentationFormat>
  <Paragraphs>92</Paragraphs>
  <Slides>19</Slides>
  <Notes>19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Figtree Black</vt:lpstr>
      <vt:lpstr>Hanken Grotesk</vt:lpstr>
      <vt:lpstr>Arial</vt:lpstr>
      <vt:lpstr>Elegant Black &amp; White Thesis Defense by Slidesgo</vt:lpstr>
      <vt:lpstr>Развој мобилне апликације за заказивање фризерских услуга</vt:lpstr>
      <vt:lpstr>Садржај</vt:lpstr>
      <vt:lpstr>Увод</vt:lpstr>
      <vt:lpstr>Преглед постојећих решења</vt:lpstr>
      <vt:lpstr>Преглед коришћених технологија - уопштено</vt:lpstr>
      <vt:lpstr>Преглед коришћених технологија - клијент</vt:lpstr>
      <vt:lpstr>Преглед коришћених технологија - сервер</vt:lpstr>
      <vt:lpstr>Имплементација - архитектура</vt:lpstr>
      <vt:lpstr>Имплементација - архитектура</vt:lpstr>
      <vt:lpstr>Имплементација - архитектура</vt:lpstr>
      <vt:lpstr>Имплементација - база података</vt:lpstr>
      <vt:lpstr>Имплементација – најважнији процеси</vt:lpstr>
      <vt:lpstr>Имплементација – најважнији процеси</vt:lpstr>
      <vt:lpstr>Функционалности – гост</vt:lpstr>
      <vt:lpstr>Функционалности – клијент</vt:lpstr>
      <vt:lpstr>Функционалности – фризер</vt:lpstr>
      <vt:lpstr>Функционалности – резервација термина</vt:lpstr>
      <vt:lpstr>Закључак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Pavle Šarenac</cp:lastModifiedBy>
  <cp:revision>245</cp:revision>
  <dcterms:modified xsi:type="dcterms:W3CDTF">2025-10-30T07:13:46Z</dcterms:modified>
</cp:coreProperties>
</file>